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Mantener la unidad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es-ES" sz="1800" b="1" dirty="0"/>
            <a:t>Al trabajar unidos, no debe haber chismes, críticas, rivalidades, ni discusiones entre nosotros</a:t>
          </a:r>
          <a:endParaRPr lang="es-ES" sz="180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Comportarse intachablemente (Flp. 2:15)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es-ES" sz="1800" b="1"/>
            <a:t>Obedecer con sencillez a nuestro Padre marca un gran contraste con la maldad y la disipación existente a nuestro alrededor</a:t>
          </a:r>
          <a:endParaRPr lang="es-ES" sz="180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fieles a la Palabra de Dios (Flp. 2:16)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es-ES" sz="1800" b="1"/>
            <a:t>Nuestro proceder y nuestro pensar debe estar de acuerdo con lo que la Biblia enseña</a:t>
          </a:r>
          <a:endParaRPr lang="es-ES" sz="180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775059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879386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779612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Al trabajar unidos, no debe haber chismes, críticas, rivalidades, ni discusiones entre nosotros</a:t>
          </a:r>
          <a:endParaRPr lang="es-ES" sz="1800" kern="1200" dirty="0"/>
        </a:p>
      </dsp:txBody>
      <dsp:txXfrm>
        <a:off x="779612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198337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Mantener la unidad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37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576477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680804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581030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Obedecer con sencillez a nuestro Padre marca un gran contraste con la maldad y la disipación existente a nuestro alrededor</a:t>
          </a:r>
          <a:endParaRPr lang="es-ES" sz="1800" kern="1200"/>
        </a:p>
      </dsp:txBody>
      <dsp:txXfrm>
        <a:off x="4581030" y="2265318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3999755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Comportarse intachablemente (Flp. 2:15)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755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37789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48222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382448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Nuestro proceder y nuestro pensar debe estar de acuerdo con lo que la Biblia enseña</a:t>
          </a:r>
          <a:endParaRPr lang="es-ES" sz="1800" kern="1200"/>
        </a:p>
      </dsp:txBody>
      <dsp:txXfrm>
        <a:off x="8382448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01173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fieles a la Palabra de Dios (Flp. 2:16)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1173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5133997" y="4088625"/>
            <a:ext cx="6829404" cy="24654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BRILLAR COMO LUCES EN LA NOCHE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8579089" y="0"/>
            <a:ext cx="3612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5 para el 31 de enero de 2024</a:t>
            </a: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EPAFRODITO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“Mas tuve por necesario enviaros a Epafrodito, mi hermano y colaborador y compañero de milicia, vuestro mensajero, y ministrador de mis necesidades”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(Filipenses 2:25)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341304"/>
            <a:ext cx="873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los filipenses supieron que Pablo estaba encarcelado en Roma, decidieron enviarle una ayuda para poder atender a sus necesidades (pagar el alquiler, comer, vestirse…) Epafrodito fue el encargado de llevar esta ayuda al apóstol (</a:t>
            </a:r>
            <a:r>
              <a:rPr lang="es-ES" sz="2000" b="1" dirty="0" err="1"/>
              <a:t>Flp</a:t>
            </a:r>
            <a:r>
              <a:rPr lang="es-ES" sz="2000" b="1" dirty="0"/>
              <a:t>. 4:18; 2:25).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2995358" y="3490584"/>
            <a:ext cx="495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su celo por el evangelio expuso su propia vida, y cayó gravemente enfermo (</a:t>
            </a:r>
            <a:r>
              <a:rPr lang="es-ES" sz="2000" b="1" dirty="0" err="1"/>
              <a:t>Flp</a:t>
            </a:r>
            <a:r>
              <a:rPr lang="es-ES" sz="2000" b="1" dirty="0"/>
              <a:t>. 2:27, 30). Cuando oyeron esto los filipenses, se preocuparon por él. Esta fue la principal razón por la que Pablo decidió enviarlo para entregarles la epístola (</a:t>
            </a:r>
            <a:r>
              <a:rPr lang="es-ES" sz="2000" b="1" dirty="0" err="1"/>
              <a:t>Flp</a:t>
            </a:r>
            <a:r>
              <a:rPr lang="es-ES" sz="2000" b="1" dirty="0"/>
              <a:t>. 2:26, 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5" y="2642819"/>
            <a:ext cx="8731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Epafrodito no se limitó a entregar la ayuda, sino que acompañó a Pablo, le ayudó en sus necesidades, y colaboró con él en la difusión del evangelio.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2995357" y="5737353"/>
            <a:ext cx="495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pide que “honren a los que son como él” (</a:t>
            </a:r>
            <a:r>
              <a:rPr lang="es-ES" sz="2000" b="1" dirty="0" err="1"/>
              <a:t>Flp</a:t>
            </a:r>
            <a:r>
              <a:rPr lang="es-ES" sz="2000" b="1" dirty="0"/>
              <a:t>. 2:29 </a:t>
            </a:r>
            <a:r>
              <a:rPr lang="es-ES" sz="1600" b="1" dirty="0" err="1"/>
              <a:t>NVI</a:t>
            </a:r>
            <a:r>
              <a:rPr lang="es-ES" sz="2000" b="1" dirty="0"/>
              <a:t>). Epafrodito era, sin duda, un cristiano fiel.</a:t>
            </a:r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200812" y="539889"/>
            <a:ext cx="77903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“Mientras Jesús, nuestro intercesor, suplica por nosotros en el cielo, el Espíritu Santo trabaja para obrar en nosotros el querer y el hacer por su buena voluntad. Todo el cielo está interesado en la salvación del creyente. Entonces, ¿qué razón tenemos para dudar de que el Señor quiere ayudarnos, y que lo hará? Si enseñamos a la gente, nosotros mismos debemos tener una conexión vital con Dios. En espíritu y en palabra deberíamos ser para los demás un manantial, porque Cristo es en nosotros una fuente de agua que salta para vida eterna. La tristeza y el dolor podrán probar nuestra paciencia y nuestra fe, pero el brillo de la presencia del Invisible estará con nosotros; por eso debemos esconder el yo detrás de Jesús”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6037007" y="6110749"/>
            <a:ext cx="4037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(Recibiréis poder, 8 de diciembre)</a:t>
            </a:r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“Hagan todo sin queja ni discusión, para que sean irreprensibles y sencillos, hijos de Dios sin culpa en medio de una generación torcida y perversa, en la cual ustedes resplandecen como luces en el mundo”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xmlns="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553074" y="3860698"/>
            <a:ext cx="637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Luminares en el mundo: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reflejo de Dios (Filipenses 2:12-13)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resplandor en el mundo (Filipenses 2:14-16)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sacrificio vivo (Filipenses 2:17-18)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Ejemplos de luz: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Timoteo (Filipenses 2:19-24)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Epafrodito (Filipenses 2:25-30)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205710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“Así alumbre vuestra luz delante de los hombres, para que vean vuestras buenas obras, y glorifiquen a vuestro Padre que está en los cielos” (Mt. 5:16).</a:t>
            </a:r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738892" y="431880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738892" y="469227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738892" y="506575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738892" y="6358180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738892" y="5980296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89" y="555458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39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vivir en un mundo donde la Ley de Dios es constantemente pisoteada, los cristianos, que deseamos servir a Dios viviendo de acuerdo con ella, somos luces que brillan en la oscuridad.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214089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Filipenses 2:12-18 podemos leer la versión paulina de este mandato de Jesús.</a:t>
            </a:r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257368" y="-383458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LUMINARES</a:t>
            </a:r>
            <a:b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EN EL</a:t>
            </a:r>
            <a:b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MUNDO</a:t>
            </a: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 REFLEJO DE DIOS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“porque Dios es el que en vosotros produce así el querer como el hacer, por su buena voluntad”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98607" y="1658174"/>
            <a:ext cx="5152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es-ES" sz="2000" b="1" dirty="0"/>
              <a:t>Tras desgranar magistralmente la humillación y exaltación de Jesús, Pablo añade la expresión “por tanto”. Es decir, dado que Jesús se humilló y fue exaltado para que “toda lengua confiese que Jesucristo es el Señor, para gloria de Dios Padre” (</a:t>
            </a:r>
            <a:r>
              <a:rPr lang="es-ES" sz="2000" b="1" dirty="0" err="1"/>
              <a:t>Flp</a:t>
            </a:r>
            <a:r>
              <a:rPr lang="es-ES" sz="2000" b="1" dirty="0"/>
              <a:t>. 2:11), los creyentes filipenses (y, por extensión, todos nosotros) debemos hacer algo al respecto.</a:t>
            </a:r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98607" y="4520496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Nuestra primera tarea es ocuparnos en nuestra salvación “con temor y temblor” (</a:t>
            </a:r>
            <a:r>
              <a:rPr lang="es-ES" sz="2000" b="1" dirty="0" err="1"/>
              <a:t>Flp</a:t>
            </a:r>
            <a:r>
              <a:rPr lang="es-ES" sz="2000" b="1" dirty="0"/>
              <a:t>. 2:12). Si Dios es el que nos salva (Tito 2:11), ¿por qué debemos nosotros ocuparnos de ello?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98606" y="5536159"/>
            <a:ext cx="859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Temor y temblor son expresiones que se usan como sinónimo del servicio a Dios (Sal. 2:11). De ahí que Pablo recalque que es Dios el que produce en nosotros el deseo de hacer lo bueno, y nos da las fuerzas para hacerlo realidad (</a:t>
            </a:r>
            <a:r>
              <a:rPr lang="es-ES" sz="2000" b="1" dirty="0" err="1"/>
              <a:t>Flp</a:t>
            </a:r>
            <a:r>
              <a:rPr lang="es-ES" sz="2000" b="1" dirty="0"/>
              <a:t>. 2:13).</a:t>
            </a:r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B90E4E"/>
                </a:solidFill>
              </a:rPr>
              <a:t>UN RESPLANDOR EN EL MUNDO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“para que seáis irreprensibles y sencillos, hijos de Dios sin mancha en medio de una generación maligna y perversa, en medio de la cual resplandecéis como luminares en el mundo”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propone tres aspectos que harán que los creyentes resplandezcamos en el mundo: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540855"/>
              </p:ext>
            </p:extLst>
          </p:nvPr>
        </p:nvGraphicFramePr>
        <p:xfrm>
          <a:off x="-1" y="1909702"/>
          <a:ext cx="11239502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223836" y="6086877"/>
            <a:ext cx="1078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Donde la oscuridad es mayor, la luz resplandece con más fuerza. En un mundo donde Dios es sistemáticamente rechazado, los cristianos debemos brillar con la luz de Cristo.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 SACRIFICIO VIVO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“Y aunque sea derramado en libación sobre el sacrificio y servicio de vuestra fe, me gozo y regocijo con todos vosotros”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Aunque Pablo esperaba ser liberado, existía la posibilidad de que fuera condenado. Esta posibilidad la presenta como ser “derramado en libación” (</a:t>
            </a:r>
            <a:r>
              <a:rPr lang="es-ES" sz="2000" b="1" dirty="0" err="1"/>
              <a:t>Flp</a:t>
            </a:r>
            <a:r>
              <a:rPr lang="es-ES" sz="2000" b="1" dirty="0"/>
              <a:t>. 2:17).</a:t>
            </a:r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52863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Pablo no le importaba morir porque su testimonio daría aún más fuerza a los creyentes que ya estaban siendo testigos fieles del Evangelio, hablando de él con valentía, y comportándose como dignos hijos de Dios.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104777" y="2404526"/>
            <a:ext cx="3362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libación consistía en derramar un líquido sobre el sacrificio que se ofrecía (</a:t>
            </a:r>
            <a:r>
              <a:rPr lang="es-ES" sz="2000" b="1" dirty="0" err="1"/>
              <a:t>Éx</a:t>
            </a:r>
            <a:r>
              <a:rPr lang="es-ES" sz="2000" b="1" dirty="0"/>
              <a:t>. 29:39-40). En este caso, el sacrificio en cuestión eran los filipenses.</a:t>
            </a:r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14301" y="4343518"/>
            <a:ext cx="3352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¿Iban a morir los filipenses? En absoluto. Su sacrificio consistía en el “servicio de vuestra fe”. Era un sacrificio vivo, un sacrificio que todos debemos ofrecerle a Dios (Ro. 12:1).</a:t>
            </a:r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5024284" y="-373625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EJEMPLOS DE</a:t>
            </a:r>
            <a:b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LUZ</a:t>
            </a: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“Pero ya conocéis los méritos de él, que como hijo a padre ha servido conmigo en el evangelio” 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(Filipenses 2:22)</a:t>
            </a:r>
            <a:endParaRPr lang="es-ES" b="1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776587"/>
            <a:ext cx="789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Timoteo fue un activo colaborador de Pablo, y coautor de seis epístolas (2Co., </a:t>
            </a:r>
            <a:r>
              <a:rPr lang="es-ES" sz="2000" b="1" dirty="0" err="1"/>
              <a:t>Flp</a:t>
            </a:r>
            <a:r>
              <a:rPr lang="es-ES" sz="2000" b="1" dirty="0"/>
              <a:t>., Col., 1Ts., 2Ts., </a:t>
            </a:r>
            <a:r>
              <a:rPr lang="es-ES" sz="2000" b="1" dirty="0" err="1"/>
              <a:t>Flm</a:t>
            </a:r>
            <a:r>
              <a:rPr lang="es-ES" sz="2000" b="1" dirty="0"/>
              <a:t>.) Fue Pablo mismo el que lo escogió como evangelista (</a:t>
            </a:r>
            <a:r>
              <a:rPr lang="es-ES" sz="2000" b="1" dirty="0" err="1"/>
              <a:t>Hch</a:t>
            </a:r>
            <a:r>
              <a:rPr lang="es-ES" sz="2000" b="1" dirty="0"/>
              <a:t>. 16:1-3). ¿Qué vio Pablo de especial en este joven?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16515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100026"/>
            <a:ext cx="49815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primer lugar, que todos “daban buen testimonio de él”. Su validez para el ministerio fue confirmada por la palabra profética (1Tim. 1:18). Al ser joven, Pablo lo veía como a un hijo (1Tim. 1:2; 4:12). Por su parte, Timoteo trataba a Pablo con el respeto y cariño que un hijo tiene hacia su padre (</a:t>
            </a:r>
            <a:r>
              <a:rPr lang="es-ES" sz="2000" b="1" dirty="0" err="1"/>
              <a:t>Flp</a:t>
            </a:r>
            <a:r>
              <a:rPr lang="es-ES" sz="2000" b="1" dirty="0"/>
              <a:t>. 2:22).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654571"/>
            <a:ext cx="4981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lo consideró un obrero tan eficaz como él mismo (1Co. 16:10). Le encomendó la supervisión de varias iglesias, como Corinto (1Co. 4:17); Filipos (</a:t>
            </a:r>
            <a:r>
              <a:rPr lang="es-ES" sz="2000" b="1" dirty="0" err="1"/>
              <a:t>Flp</a:t>
            </a:r>
            <a:r>
              <a:rPr lang="es-ES" sz="2000" b="1" dirty="0"/>
              <a:t>. 2:19); y Tesalónica (1Ts. 3:2). También sufrió cárceles como Pablo (</a:t>
            </a:r>
            <a:r>
              <a:rPr lang="es-ES" sz="2000" b="1" dirty="0" err="1"/>
              <a:t>Heb</a:t>
            </a:r>
            <a:r>
              <a:rPr lang="es-ES" sz="2000" b="1" dirty="0"/>
              <a:t>. 13:23).</a:t>
            </a:r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1272</Words>
  <Application>Microsoft Office PowerPoint</Application>
  <PresentationFormat>Panorámica</PresentationFormat>
  <Paragraphs>50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Constantia</vt:lpstr>
      <vt:lpstr>Aptos</vt:lpstr>
      <vt:lpstr>Aptos Display</vt:lpstr>
      <vt:lpstr>Gill Sans MT</vt:lpstr>
      <vt:lpstr>Arial</vt:lpstr>
      <vt:lpstr>Comic Sans MS</vt:lpstr>
      <vt:lpstr>Tema de Office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66</cp:revision>
  <dcterms:created xsi:type="dcterms:W3CDTF">2026-01-03T16:08:44Z</dcterms:created>
  <dcterms:modified xsi:type="dcterms:W3CDTF">2026-01-21T20:18:58Z</dcterms:modified>
</cp:coreProperties>
</file>