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6"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r>
            <a:rPr lang="es-ES" sz="2000" b="1" dirty="0">
              <a:solidFill>
                <a:schemeClr val="bg1"/>
              </a:solidFill>
              <a:effectLst>
                <a:outerShdw blurRad="38100" dist="38100" dir="2700000" algn="tl">
                  <a:srgbClr val="000000">
                    <a:alpha val="43137"/>
                  </a:srgbClr>
                </a:outerShdw>
              </a:effectLst>
            </a:rPr>
            <a:t>Partir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es-ES" sz="2000" b="1">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r>
            <a:rPr lang="es-ES" sz="2000" b="1" dirty="0">
              <a:solidFill>
                <a:schemeClr val="tx1"/>
              </a:solidFill>
            </a:rPr>
            <a:t>Estar con Cristo</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24452">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24452">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r>
            <a:rPr lang="es-ES" sz="2000" b="1" dirty="0">
              <a:solidFill>
                <a:schemeClr val="bg1"/>
              </a:solidFill>
              <a:effectLst>
                <a:outerShdw blurRad="38100" dist="38100" dir="2700000" algn="tl">
                  <a:srgbClr val="000000">
                    <a:alpha val="43137"/>
                  </a:srgbClr>
                </a:outerShdw>
              </a:effectLst>
            </a:rPr>
            <a:t>Permanecer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es-ES" sz="2000" b="1">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r>
            <a:rPr lang="es-ES" sz="2000" b="1" dirty="0">
              <a:solidFill>
                <a:schemeClr val="tx1"/>
              </a:solidFill>
            </a:rPr>
            <a:t>Beneficiar a la iglesia</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64598">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64598">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a:r>
            <a:rPr lang="es-ES" sz="2000" b="1"/>
            <a:t>Pobres en espíritu</a:t>
          </a:r>
        </a:p>
      </dgm:t>
    </dgm:pt>
    <dgm:pt modelId="{BC65A720-0404-4A25-9D85-24D34C97B14D}" type="parTrans" cxnId="{85020EF7-1496-40CF-9716-610702B17C12}">
      <dgm:prSet/>
      <dgm:spPr/>
      <dgm:t>
        <a:bodyPr/>
        <a:lstStyle/>
        <a:p>
          <a:pPr algn="ctr"/>
          <a:endParaRPr lang="es-ES" sz="2000" b="1"/>
        </a:p>
      </dgm:t>
    </dgm:pt>
    <dgm:pt modelId="{5453CCD2-38B8-46B0-897E-6EDF6D6C4C96}" type="sibTrans" cxnId="{85020EF7-1496-40CF-9716-610702B17C12}">
      <dgm:prSet/>
      <dgm:spPr/>
      <dgm:t>
        <a:bodyPr/>
        <a:lstStyle/>
        <a:p>
          <a:pPr algn="ctr"/>
          <a:endParaRPr lang="es-ES" sz="2000" b="1"/>
        </a:p>
      </dgm:t>
    </dgm:pt>
    <dgm:pt modelId="{D605189D-BA28-4D95-B0D4-FAEA89698C6F}">
      <dgm:prSet custT="1"/>
      <dgm:spPr/>
      <dgm:t>
        <a:bodyPr/>
        <a:lstStyle/>
        <a:p>
          <a:pPr algn="ctr"/>
          <a:r>
            <a:rPr lang="es-ES" sz="2000" b="1"/>
            <a:t>Mansos</a:t>
          </a:r>
        </a:p>
      </dgm:t>
    </dgm:pt>
    <dgm:pt modelId="{F7205F0F-C09D-45B8-A090-1D9CF58D8401}" type="parTrans" cxnId="{C3864CC5-8BCD-44A0-895A-E7E454A5673F}">
      <dgm:prSet/>
      <dgm:spPr/>
      <dgm:t>
        <a:bodyPr/>
        <a:lstStyle/>
        <a:p>
          <a:pPr algn="ctr"/>
          <a:endParaRPr lang="es-ES" sz="2000" b="1"/>
        </a:p>
      </dgm:t>
    </dgm:pt>
    <dgm:pt modelId="{71FF53E8-22D3-4146-8EF5-0EA74779D3BD}" type="sibTrans" cxnId="{C3864CC5-8BCD-44A0-895A-E7E454A5673F}">
      <dgm:prSet/>
      <dgm:spPr/>
      <dgm:t>
        <a:bodyPr/>
        <a:lstStyle/>
        <a:p>
          <a:pPr algn="ctr"/>
          <a:endParaRPr lang="es-ES" sz="2000" b="1"/>
        </a:p>
      </dgm:t>
    </dgm:pt>
    <dgm:pt modelId="{7DF6EDBB-D664-4DC8-BF4E-2E32B04511AD}">
      <dgm:prSet custT="1"/>
      <dgm:spPr/>
      <dgm:t>
        <a:bodyPr/>
        <a:lstStyle/>
        <a:p>
          <a:pPr algn="ctr"/>
          <a:r>
            <a:rPr lang="es-ES" sz="2000" b="1"/>
            <a:t>Hambrientos y sedientos de justicia</a:t>
          </a:r>
        </a:p>
      </dgm:t>
    </dgm:pt>
    <dgm:pt modelId="{C5B11A01-51AE-47BD-9E62-2477FC472E28}" type="parTrans" cxnId="{5B9D177F-44F0-48B3-A866-B2E7B67E1744}">
      <dgm:prSet/>
      <dgm:spPr/>
      <dgm:t>
        <a:bodyPr/>
        <a:lstStyle/>
        <a:p>
          <a:pPr algn="ctr"/>
          <a:endParaRPr lang="es-ES" sz="2000" b="1"/>
        </a:p>
      </dgm:t>
    </dgm:pt>
    <dgm:pt modelId="{B6F5BE15-E2BA-46EF-A36D-3511AAEE5383}" type="sibTrans" cxnId="{5B9D177F-44F0-48B3-A866-B2E7B67E1744}">
      <dgm:prSet/>
      <dgm:spPr/>
      <dgm:t>
        <a:bodyPr/>
        <a:lstStyle/>
        <a:p>
          <a:pPr algn="ctr"/>
          <a:endParaRPr lang="es-ES" sz="2000" b="1"/>
        </a:p>
      </dgm:t>
    </dgm:pt>
    <dgm:pt modelId="{0C77043D-B92D-4613-9434-AD71AA278509}">
      <dgm:prSet custT="1"/>
      <dgm:spPr/>
      <dgm:t>
        <a:bodyPr/>
        <a:lstStyle/>
        <a:p>
          <a:pPr algn="ctr"/>
          <a:r>
            <a:rPr lang="es-ES" sz="2000" b="1"/>
            <a:t>Misericordiosos</a:t>
          </a:r>
        </a:p>
      </dgm:t>
    </dgm:pt>
    <dgm:pt modelId="{507C165F-88C2-4507-8FD1-51B6D5EE46AD}" type="parTrans" cxnId="{B1410D78-69C8-41BD-9AEA-A9686F053657}">
      <dgm:prSet/>
      <dgm:spPr/>
      <dgm:t>
        <a:bodyPr/>
        <a:lstStyle/>
        <a:p>
          <a:pPr algn="ctr"/>
          <a:endParaRPr lang="es-ES" sz="2000" b="1"/>
        </a:p>
      </dgm:t>
    </dgm:pt>
    <dgm:pt modelId="{02D51A73-BD9A-46A8-90C6-CF8785A85DBF}" type="sibTrans" cxnId="{B1410D78-69C8-41BD-9AEA-A9686F053657}">
      <dgm:prSet/>
      <dgm:spPr/>
      <dgm:t>
        <a:bodyPr/>
        <a:lstStyle/>
        <a:p>
          <a:pPr algn="ctr"/>
          <a:endParaRPr lang="es-ES" sz="2000" b="1"/>
        </a:p>
      </dgm:t>
    </dgm:pt>
    <dgm:pt modelId="{DF9B35FD-7D71-49CE-8CFC-5F90B261DD32}">
      <dgm:prSet custT="1"/>
      <dgm:spPr/>
      <dgm:t>
        <a:bodyPr/>
        <a:lstStyle/>
        <a:p>
          <a:pPr algn="ctr"/>
          <a:r>
            <a:rPr lang="es-ES" sz="2000" b="1"/>
            <a:t>Puros de corazón</a:t>
          </a:r>
        </a:p>
      </dgm:t>
    </dgm:pt>
    <dgm:pt modelId="{97BC9C92-5AB0-40E2-8AEA-048EE30420C6}" type="parTrans" cxnId="{4C2B8294-9DBC-46A6-AEA3-6AB5ACC4C76C}">
      <dgm:prSet/>
      <dgm:spPr/>
      <dgm:t>
        <a:bodyPr/>
        <a:lstStyle/>
        <a:p>
          <a:pPr algn="ctr"/>
          <a:endParaRPr lang="es-ES" sz="2000" b="1"/>
        </a:p>
      </dgm:t>
    </dgm:pt>
    <dgm:pt modelId="{3088DD00-82DF-4425-980A-8CAC4800BD61}" type="sibTrans" cxnId="{4C2B8294-9DBC-46A6-AEA3-6AB5ACC4C76C}">
      <dgm:prSet/>
      <dgm:spPr/>
      <dgm:t>
        <a:bodyPr/>
        <a:lstStyle/>
        <a:p>
          <a:pPr algn="ctr"/>
          <a:endParaRPr lang="es-ES" sz="2000" b="1"/>
        </a:p>
      </dgm:t>
    </dgm:pt>
    <dgm:pt modelId="{A40E33E1-D6BA-4F36-8C08-B30F4D704593}">
      <dgm:prSet custT="1"/>
      <dgm:spPr/>
      <dgm:t>
        <a:bodyPr/>
        <a:lstStyle/>
        <a:p>
          <a:pPr algn="ctr"/>
          <a:r>
            <a:rPr lang="es-ES" sz="2000" b="1"/>
            <a:t>Pacificadores</a:t>
          </a:r>
        </a:p>
      </dgm:t>
    </dgm:pt>
    <dgm:pt modelId="{483EB769-6997-45AA-AC8F-9989A1DEF1CC}" type="parTrans" cxnId="{546F5CF6-2191-4798-9A44-818E6A460A79}">
      <dgm:prSet/>
      <dgm:spPr/>
      <dgm:t>
        <a:bodyPr/>
        <a:lstStyle/>
        <a:p>
          <a:pPr algn="ctr"/>
          <a:endParaRPr lang="es-ES" sz="2000" b="1"/>
        </a:p>
      </dgm:t>
    </dgm:pt>
    <dgm:pt modelId="{21994283-99FB-4B3E-A592-14F14C32FA1E}" type="sibTrans" cxnId="{546F5CF6-2191-4798-9A44-818E6A460A79}">
      <dgm:prSet/>
      <dgm:spPr/>
      <dgm:t>
        <a:bodyPr/>
        <a:lstStyle/>
        <a:p>
          <a:pPr algn="ctr"/>
          <a:endParaRPr lang="es-ES" sz="2000" b="1"/>
        </a:p>
      </dgm:t>
    </dgm:pt>
    <dgm:pt modelId="{FC9541EA-09D3-4B4D-B6D3-D4AAA0988E95}">
      <dgm:prSet custT="1"/>
      <dgm:spPr/>
      <dgm:t>
        <a:bodyPr/>
        <a:lstStyle/>
        <a:p>
          <a:pPr algn="ctr"/>
          <a:r>
            <a:rPr lang="es-ES" sz="2000" b="1"/>
            <a:t>Dispuestos a poner la otra mejilla</a:t>
          </a:r>
        </a:p>
      </dgm:t>
    </dgm:pt>
    <dgm:pt modelId="{ED5F9B2C-A389-4D6B-9148-E614532A087C}" type="parTrans" cxnId="{6B5953C9-F52B-452E-8EC9-D84D55DC71FE}">
      <dgm:prSet/>
      <dgm:spPr/>
      <dgm:t>
        <a:bodyPr/>
        <a:lstStyle/>
        <a:p>
          <a:pPr algn="ctr"/>
          <a:endParaRPr lang="es-ES" sz="2000" b="1"/>
        </a:p>
      </dgm:t>
    </dgm:pt>
    <dgm:pt modelId="{FCFAB097-2C8E-43CD-9F37-7D21FAA7EADF}" type="sibTrans" cxnId="{6B5953C9-F52B-452E-8EC9-D84D55DC71FE}">
      <dgm:prSet/>
      <dgm:spPr/>
      <dgm:t>
        <a:bodyPr/>
        <a:lstStyle/>
        <a:p>
          <a:pPr algn="ctr"/>
          <a:endParaRPr lang="es-ES" sz="2000" b="1"/>
        </a:p>
      </dgm:t>
    </dgm:pt>
    <dgm:pt modelId="{88C2659B-16AC-4B2D-ACED-7BFB6255A381}">
      <dgm:prSet custT="1"/>
      <dgm:spPr/>
      <dgm:t>
        <a:bodyPr/>
        <a:lstStyle/>
        <a:p>
          <a:pPr algn="ctr"/>
          <a:r>
            <a:rPr lang="es-ES" sz="2000" b="1"/>
            <a:t>Amar a los enemigos</a:t>
          </a:r>
        </a:p>
      </dgm:t>
    </dgm:pt>
    <dgm:pt modelId="{5195A564-F9BB-44A2-A962-23880D5CABA3}" type="parTrans" cxnId="{EEEF31AC-EF37-4285-B6D8-725F77B39EC1}">
      <dgm:prSet/>
      <dgm:spPr/>
      <dgm:t>
        <a:bodyPr/>
        <a:lstStyle/>
        <a:p>
          <a:pPr algn="ctr"/>
          <a:endParaRPr lang="es-ES" sz="2000" b="1"/>
        </a:p>
      </dgm:t>
    </dgm:pt>
    <dgm:pt modelId="{313D6F82-1B20-4EC5-BE3A-D8CB4923DC62}" type="sibTrans" cxnId="{EEEF31AC-EF37-4285-B6D8-725F77B39EC1}">
      <dgm:prSet/>
      <dgm:spPr/>
      <dgm:t>
        <a:bodyPr/>
        <a:lstStyle/>
        <a:p>
          <a:pPr algn="ctr"/>
          <a:endParaRPr lang="es-ES" sz="2000" b="1"/>
        </a:p>
      </dgm:t>
    </dgm:pt>
    <dgm:pt modelId="{65AB6D04-64CF-4933-ABF1-17D72569A0A2}">
      <dgm:prSet custT="1"/>
      <dgm:spPr/>
      <dgm:t>
        <a:bodyPr/>
        <a:lstStyle/>
        <a:p>
          <a:pPr algn="ctr"/>
          <a:r>
            <a:rPr lang="es-ES" sz="2000" b="1"/>
            <a:t>Bendecir a los que nos maldicen</a:t>
          </a:r>
        </a:p>
      </dgm:t>
    </dgm:pt>
    <dgm:pt modelId="{9F2EB5F9-770E-4E39-9F20-B2F6B8EDECFD}" type="parTrans" cxnId="{9EA4A4DE-CAF2-4B3B-9E60-2CC28482E203}">
      <dgm:prSet/>
      <dgm:spPr/>
      <dgm:t>
        <a:bodyPr/>
        <a:lstStyle/>
        <a:p>
          <a:pPr algn="ctr"/>
          <a:endParaRPr lang="es-ES" sz="2000" b="1"/>
        </a:p>
      </dgm:t>
    </dgm:pt>
    <dgm:pt modelId="{CE8210AD-BEEE-415A-B09A-3ED1E6471210}" type="sibTrans" cxnId="{9EA4A4DE-CAF2-4B3B-9E60-2CC28482E203}">
      <dgm:prSet/>
      <dgm:spPr/>
      <dgm:t>
        <a:bodyPr/>
        <a:lstStyle/>
        <a:p>
          <a:pPr algn="ctr"/>
          <a:endParaRPr lang="es-ES" sz="2000" b="1"/>
        </a:p>
      </dgm:t>
    </dgm:pt>
    <dgm:pt modelId="{71415572-3F06-43FD-AF3A-62F0268DAE82}">
      <dgm:prSet custT="1"/>
      <dgm:spPr/>
      <dgm:t>
        <a:bodyPr/>
        <a:lstStyle/>
        <a:p>
          <a:pPr algn="ctr"/>
          <a:r>
            <a:rPr lang="es-ES" sz="2000" b="1"/>
            <a:t>Hacer bien a quien nos odia</a:t>
          </a:r>
        </a:p>
      </dgm:t>
    </dgm:pt>
    <dgm:pt modelId="{168EC5DC-AB6A-4162-825E-E8B6CB07170B}" type="parTrans" cxnId="{35BCEE4B-0E69-4132-8DD7-79884799304C}">
      <dgm:prSet/>
      <dgm:spPr/>
      <dgm:t>
        <a:bodyPr/>
        <a:lstStyle/>
        <a:p>
          <a:pPr algn="ctr"/>
          <a:endParaRPr lang="es-ES" sz="2000" b="1"/>
        </a:p>
      </dgm:t>
    </dgm:pt>
    <dgm:pt modelId="{7A66C399-C624-4476-91F6-C10806C8273B}" type="sibTrans" cxnId="{35BCEE4B-0E69-4132-8DD7-79884799304C}">
      <dgm:prSet/>
      <dgm:spPr/>
      <dgm:t>
        <a:bodyPr/>
        <a:lstStyle/>
        <a:p>
          <a:pPr algn="ctr"/>
          <a:endParaRPr lang="es-ES" sz="2000" b="1"/>
        </a:p>
      </dgm:t>
    </dgm:pt>
    <dgm:pt modelId="{D2F464B4-954F-4219-94F5-21662D79ED25}">
      <dgm:prSet custT="1"/>
      <dgm:spPr/>
      <dgm:t>
        <a:bodyPr/>
        <a:lstStyle/>
        <a:p>
          <a:pPr algn="ctr"/>
          <a:r>
            <a:rPr lang="es-ES" sz="2000" b="1" dirty="0"/>
            <a:t>Ser amorosos y generosos</a:t>
          </a:r>
        </a:p>
      </dgm:t>
    </dgm:pt>
    <dgm:pt modelId="{18B8846A-6DC5-464A-A5C1-B9AC6E856FE1}" type="parTrans" cxnId="{6C86464C-5D2C-4003-892E-04044E01599E}">
      <dgm:prSet/>
      <dgm:spPr/>
      <dgm:t>
        <a:bodyPr/>
        <a:lstStyle/>
        <a:p>
          <a:pPr algn="ctr"/>
          <a:endParaRPr lang="es-ES" sz="2000" b="1"/>
        </a:p>
      </dgm:t>
    </dgm:pt>
    <dgm:pt modelId="{247481BE-38DA-469F-B226-48D02587187D}" type="sibTrans" cxnId="{6C86464C-5D2C-4003-892E-04044E01599E}">
      <dgm:prSet/>
      <dgm:spPr/>
      <dgm:t>
        <a:bodyPr/>
        <a:lstStyle/>
        <a:p>
          <a:pPr algn="ctr"/>
          <a:endParaRPr lang="es-ES" sz="2000" b="1"/>
        </a:p>
      </dgm:t>
    </dgm:pt>
    <dgm:pt modelId="{682FCB04-7312-4496-A84F-C363591B97C4}">
      <dgm:prSet custT="1"/>
      <dgm:spPr/>
      <dgm:t>
        <a:bodyPr/>
        <a:lstStyle/>
        <a:p>
          <a:pPr algn="ctr"/>
          <a:r>
            <a:rPr lang="es-ES" sz="2000" b="1"/>
            <a:t>Ser misericordiosos y humildes</a:t>
          </a:r>
        </a:p>
      </dgm:t>
    </dgm:pt>
    <dgm:pt modelId="{4D87F9FE-2313-48D4-AE76-0F40C09F5CD0}" type="parTrans" cxnId="{B7928130-F3A0-4334-87AB-66B9E9343237}">
      <dgm:prSet/>
      <dgm:spPr/>
      <dgm:t>
        <a:bodyPr/>
        <a:lstStyle/>
        <a:p>
          <a:pPr algn="ctr"/>
          <a:endParaRPr lang="es-ES" sz="2000" b="1"/>
        </a:p>
      </dgm:t>
    </dgm:pt>
    <dgm:pt modelId="{458A540D-2C31-4884-ACA8-242E7B538E6F}" type="sibTrans" cxnId="{B7928130-F3A0-4334-87AB-66B9E9343237}">
      <dgm:prSet/>
      <dgm:spPr/>
      <dgm:t>
        <a:bodyPr/>
        <a:lstStyle/>
        <a:p>
          <a:pPr algn="ctr"/>
          <a:endParaRPr lang="es-ES" sz="2000" b="1"/>
        </a:p>
      </dgm:t>
    </dgm:pt>
    <dgm:pt modelId="{FB1E1859-8FBE-4DD6-82E8-81B64BEEDDA5}">
      <dgm:prSet custT="1"/>
      <dgm:spPr/>
      <dgm:t>
        <a:bodyPr/>
        <a:lstStyle/>
        <a:p>
          <a:pPr algn="ctr"/>
          <a:r>
            <a:rPr lang="es-ES" sz="2000" b="1"/>
            <a:t>Etc.</a:t>
          </a:r>
        </a:p>
      </dgm:t>
    </dgm:pt>
    <dgm:pt modelId="{728FBF30-8970-4281-A383-8EA77F45ABEE}" type="parTrans" cxnId="{6D9CBE62-A2CE-4840-B5C6-39C5994598A8}">
      <dgm:prSet/>
      <dgm:spPr/>
      <dgm:t>
        <a:bodyPr/>
        <a:lstStyle/>
        <a:p>
          <a:pPr algn="ctr"/>
          <a:endParaRPr lang="es-ES" sz="2000" b="1"/>
        </a:p>
      </dgm:t>
    </dgm:pt>
    <dgm:pt modelId="{EDB0BE47-1340-4E6F-90F5-74C689C324AF}" type="sibTrans" cxnId="{6D9CBE62-A2CE-4840-B5C6-39C5994598A8}">
      <dgm:prSet/>
      <dgm:spPr/>
      <dgm:t>
        <a:bodyPr/>
        <a:lstStyle/>
        <a:p>
          <a:pPr algn="ctr"/>
          <a:endParaRPr lang="es-ES" sz="2000" b="1"/>
        </a:p>
      </dgm:t>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C504EBED-2F60-4EB8-B9BD-90F2F5E8998B}" type="pres">
      <dgm:prSet presAssocID="{FC9541EA-09D3-4B4D-B6D3-D4AAA0988E95}" presName="parentText" presStyleLbl="node1" presStyleIdx="6" presStyleCnt="13">
        <dgm:presLayoutVars>
          <dgm:chMax val="0"/>
          <dgm:bulletEnabled val="1"/>
        </dgm:presLayoutVars>
      </dgm:prSet>
      <dgm:spPr/>
    </dgm:pt>
    <dgm:pt modelId="{551FC1AB-8B76-4208-B6EC-E1FAD38E0247}" type="pres">
      <dgm:prSet presAssocID="{FCFAB097-2C8E-43CD-9F37-7D21FAA7EADF}"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CDD5D008-E236-4712-8245-1E94CADB0DE9}" type="presOf" srcId="{36BA3A60-13A5-412D-9739-8935AD8296BC}" destId="{F5281E67-1297-409F-A645-84E6F03B3DD8}" srcOrd="0" destOrd="0" presId="urn:microsoft.com/office/officeart/2005/8/layout/vList2"/>
    <dgm:cxn modelId="{E6BD2B0B-9C38-4DC6-B2D9-19AEF89E9DF2}" type="presOf" srcId="{FC9541EA-09D3-4B4D-B6D3-D4AAA0988E95}" destId="{C504EBED-2F60-4EB8-B9BD-90F2F5E8998B}"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6B5953C9-F52B-452E-8EC9-D84D55DC71FE}" srcId="{40D501E4-A89D-44DD-A5D9-F45136449A98}" destId="{FC9541EA-09D3-4B4D-B6D3-D4AAA0988E95}" srcOrd="6" destOrd="0" parTransId="{ED5F9B2C-A389-4D6B-9148-E614532A087C}" sibTransId="{FCFAB097-2C8E-43CD-9F37-7D21FAA7EADF}"/>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EB2862C7-91AC-46F1-A708-D41D5D9C615E}" type="presParOf" srcId="{73BF0226-4A21-4FE6-92BB-08621B8D8FC8}" destId="{C504EBED-2F60-4EB8-B9BD-90F2F5E8998B}" srcOrd="12" destOrd="0" presId="urn:microsoft.com/office/officeart/2005/8/layout/vList2"/>
    <dgm:cxn modelId="{5620A74D-62A1-43AA-948C-91C2DE7476C3}" type="presParOf" srcId="{73BF0226-4A21-4FE6-92BB-08621B8D8FC8}" destId="{551FC1AB-8B76-4208-B6EC-E1FAD38E0247}"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350852" y="684"/>
          <a:ext cx="2231996"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Partir</a:t>
          </a:r>
        </a:p>
      </dsp:txBody>
      <dsp:txXfrm>
        <a:off x="363984" y="13816"/>
        <a:ext cx="2205732" cy="422100"/>
      </dsp:txXfrm>
    </dsp:sp>
    <dsp:sp modelId="{10A9572C-7F60-4466-8174-9ED95DEE32E9}">
      <dsp:nvSpPr>
        <dsp:cNvPr id="0" name=""/>
        <dsp:cNvSpPr/>
      </dsp:nvSpPr>
      <dsp:spPr>
        <a:xfrm rot="5400000">
          <a:off x="1382782"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406322" y="477072"/>
        <a:ext cx="121058" cy="117695"/>
      </dsp:txXfrm>
    </dsp:sp>
    <dsp:sp modelId="{128B0986-78E7-436E-BDAD-33EA69DEFAB2}">
      <dsp:nvSpPr>
        <dsp:cNvPr id="0" name=""/>
        <dsp:cNvSpPr/>
      </dsp:nvSpPr>
      <dsp:spPr>
        <a:xfrm>
          <a:off x="350852" y="673232"/>
          <a:ext cx="2231996"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Estar con Cristo</a:t>
          </a:r>
        </a:p>
      </dsp:txBody>
      <dsp:txXfrm>
        <a:off x="363984" y="686364"/>
        <a:ext cx="2205732"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280934" y="684"/>
          <a:ext cx="2951998"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Permanecer</a:t>
          </a:r>
        </a:p>
      </dsp:txBody>
      <dsp:txXfrm>
        <a:off x="294066" y="13816"/>
        <a:ext cx="2925734" cy="422100"/>
      </dsp:txXfrm>
    </dsp:sp>
    <dsp:sp modelId="{10A9572C-7F60-4466-8174-9ED95DEE32E9}">
      <dsp:nvSpPr>
        <dsp:cNvPr id="0" name=""/>
        <dsp:cNvSpPr/>
      </dsp:nvSpPr>
      <dsp:spPr>
        <a:xfrm rot="5400000">
          <a:off x="1672865"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696405" y="477072"/>
        <a:ext cx="121058" cy="117695"/>
      </dsp:txXfrm>
    </dsp:sp>
    <dsp:sp modelId="{128B0986-78E7-436E-BDAD-33EA69DEFAB2}">
      <dsp:nvSpPr>
        <dsp:cNvPr id="0" name=""/>
        <dsp:cNvSpPr/>
      </dsp:nvSpPr>
      <dsp:spPr>
        <a:xfrm>
          <a:off x="280934" y="673232"/>
          <a:ext cx="2951998"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Beneficiar a la iglesia</a:t>
          </a:r>
        </a:p>
      </dsp:txBody>
      <dsp:txXfrm>
        <a:off x="294066" y="686364"/>
        <a:ext cx="2925734"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277"/>
          <a:ext cx="4552336" cy="414245"/>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Pobres en espíritu</a:t>
          </a:r>
        </a:p>
      </dsp:txBody>
      <dsp:txXfrm>
        <a:off x="20222" y="20499"/>
        <a:ext cx="4511892" cy="373801"/>
      </dsp:txXfrm>
    </dsp:sp>
    <dsp:sp modelId="{CF7405FA-29A5-4AC8-81EA-015E145AB192}">
      <dsp:nvSpPr>
        <dsp:cNvPr id="0" name=""/>
        <dsp:cNvSpPr/>
      </dsp:nvSpPr>
      <dsp:spPr>
        <a:xfrm>
          <a:off x="0" y="426771"/>
          <a:ext cx="4552336" cy="414245"/>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Mansos</a:t>
          </a:r>
        </a:p>
      </dsp:txBody>
      <dsp:txXfrm>
        <a:off x="20222" y="446993"/>
        <a:ext cx="4511892" cy="373801"/>
      </dsp:txXfrm>
    </dsp:sp>
    <dsp:sp modelId="{A79F61FF-67C8-4E94-A7F4-EF124B0472CE}">
      <dsp:nvSpPr>
        <dsp:cNvPr id="0" name=""/>
        <dsp:cNvSpPr/>
      </dsp:nvSpPr>
      <dsp:spPr>
        <a:xfrm>
          <a:off x="0" y="853266"/>
          <a:ext cx="4552336" cy="414245"/>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Hambrientos y sedientos de justicia</a:t>
          </a:r>
        </a:p>
      </dsp:txBody>
      <dsp:txXfrm>
        <a:off x="20222" y="873488"/>
        <a:ext cx="4511892" cy="373801"/>
      </dsp:txXfrm>
    </dsp:sp>
    <dsp:sp modelId="{1B20B733-CB77-40DA-9183-28D7BCA4FFD3}">
      <dsp:nvSpPr>
        <dsp:cNvPr id="0" name=""/>
        <dsp:cNvSpPr/>
      </dsp:nvSpPr>
      <dsp:spPr>
        <a:xfrm>
          <a:off x="0" y="1279760"/>
          <a:ext cx="4552336" cy="414245"/>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Misericordiosos</a:t>
          </a:r>
        </a:p>
      </dsp:txBody>
      <dsp:txXfrm>
        <a:off x="20222" y="1299982"/>
        <a:ext cx="4511892" cy="373801"/>
      </dsp:txXfrm>
    </dsp:sp>
    <dsp:sp modelId="{11CD8606-9A25-41B4-BD22-9840D73DAD43}">
      <dsp:nvSpPr>
        <dsp:cNvPr id="0" name=""/>
        <dsp:cNvSpPr/>
      </dsp:nvSpPr>
      <dsp:spPr>
        <a:xfrm>
          <a:off x="0" y="1706255"/>
          <a:ext cx="4552336" cy="414245"/>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Puros de corazón</a:t>
          </a:r>
        </a:p>
      </dsp:txBody>
      <dsp:txXfrm>
        <a:off x="20222" y="1726477"/>
        <a:ext cx="4511892" cy="373801"/>
      </dsp:txXfrm>
    </dsp:sp>
    <dsp:sp modelId="{0017A204-F19F-40B4-90D9-23A7DA14A727}">
      <dsp:nvSpPr>
        <dsp:cNvPr id="0" name=""/>
        <dsp:cNvSpPr/>
      </dsp:nvSpPr>
      <dsp:spPr>
        <a:xfrm>
          <a:off x="0" y="2132749"/>
          <a:ext cx="4552336" cy="414245"/>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Pacificadores</a:t>
          </a:r>
        </a:p>
      </dsp:txBody>
      <dsp:txXfrm>
        <a:off x="20222" y="2152971"/>
        <a:ext cx="4511892" cy="373801"/>
      </dsp:txXfrm>
    </dsp:sp>
    <dsp:sp modelId="{C504EBED-2F60-4EB8-B9BD-90F2F5E8998B}">
      <dsp:nvSpPr>
        <dsp:cNvPr id="0" name=""/>
        <dsp:cNvSpPr/>
      </dsp:nvSpPr>
      <dsp:spPr>
        <a:xfrm>
          <a:off x="0" y="2559244"/>
          <a:ext cx="4552336" cy="414245"/>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Dispuestos a poner la otra mejilla</a:t>
          </a:r>
        </a:p>
      </dsp:txBody>
      <dsp:txXfrm>
        <a:off x="20222" y="2579466"/>
        <a:ext cx="4511892" cy="373801"/>
      </dsp:txXfrm>
    </dsp:sp>
    <dsp:sp modelId="{FB3B242C-B012-4820-983A-469EDDD96845}">
      <dsp:nvSpPr>
        <dsp:cNvPr id="0" name=""/>
        <dsp:cNvSpPr/>
      </dsp:nvSpPr>
      <dsp:spPr>
        <a:xfrm>
          <a:off x="0" y="2985738"/>
          <a:ext cx="4552336" cy="414245"/>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Amar a los enemigos</a:t>
          </a:r>
        </a:p>
      </dsp:txBody>
      <dsp:txXfrm>
        <a:off x="20222" y="3005960"/>
        <a:ext cx="4511892" cy="373801"/>
      </dsp:txXfrm>
    </dsp:sp>
    <dsp:sp modelId="{A0131B4B-270C-496D-855B-7EA2741A0492}">
      <dsp:nvSpPr>
        <dsp:cNvPr id="0" name=""/>
        <dsp:cNvSpPr/>
      </dsp:nvSpPr>
      <dsp:spPr>
        <a:xfrm>
          <a:off x="0" y="3412232"/>
          <a:ext cx="4552336" cy="414245"/>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Bendecir a los que nos maldicen</a:t>
          </a:r>
        </a:p>
      </dsp:txBody>
      <dsp:txXfrm>
        <a:off x="20222" y="3432454"/>
        <a:ext cx="4511892" cy="373801"/>
      </dsp:txXfrm>
    </dsp:sp>
    <dsp:sp modelId="{CEAA776C-8B24-4DC1-B312-AB0E31048D47}">
      <dsp:nvSpPr>
        <dsp:cNvPr id="0" name=""/>
        <dsp:cNvSpPr/>
      </dsp:nvSpPr>
      <dsp:spPr>
        <a:xfrm>
          <a:off x="0" y="3838727"/>
          <a:ext cx="4552336" cy="414245"/>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Hacer bien a quien nos odia</a:t>
          </a:r>
        </a:p>
      </dsp:txBody>
      <dsp:txXfrm>
        <a:off x="20222" y="3858949"/>
        <a:ext cx="4511892" cy="373801"/>
      </dsp:txXfrm>
    </dsp:sp>
    <dsp:sp modelId="{B4020DE7-C031-47F9-8BF7-26F150AE38EA}">
      <dsp:nvSpPr>
        <dsp:cNvPr id="0" name=""/>
        <dsp:cNvSpPr/>
      </dsp:nvSpPr>
      <dsp:spPr>
        <a:xfrm>
          <a:off x="0" y="4265221"/>
          <a:ext cx="4552336" cy="414245"/>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Ser amorosos y generosos</a:t>
          </a:r>
        </a:p>
      </dsp:txBody>
      <dsp:txXfrm>
        <a:off x="20222" y="4285443"/>
        <a:ext cx="4511892" cy="373801"/>
      </dsp:txXfrm>
    </dsp:sp>
    <dsp:sp modelId="{1866F153-6C31-41A7-B10F-4C46FA2B11A6}">
      <dsp:nvSpPr>
        <dsp:cNvPr id="0" name=""/>
        <dsp:cNvSpPr/>
      </dsp:nvSpPr>
      <dsp:spPr>
        <a:xfrm>
          <a:off x="0" y="4691716"/>
          <a:ext cx="4552336" cy="414245"/>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Ser misericordiosos y humildes</a:t>
          </a:r>
        </a:p>
      </dsp:txBody>
      <dsp:txXfrm>
        <a:off x="20222" y="4711938"/>
        <a:ext cx="4511892" cy="373801"/>
      </dsp:txXfrm>
    </dsp:sp>
    <dsp:sp modelId="{9CAAA3BE-A63B-46CC-BAB5-05A28116553D}">
      <dsp:nvSpPr>
        <dsp:cNvPr id="0" name=""/>
        <dsp:cNvSpPr/>
      </dsp:nvSpPr>
      <dsp:spPr>
        <a:xfrm>
          <a:off x="0" y="5118210"/>
          <a:ext cx="4552336" cy="414245"/>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Etc.</a:t>
          </a:r>
        </a:p>
      </dsp:txBody>
      <dsp:txXfrm>
        <a:off x="20222" y="5138432"/>
        <a:ext cx="4511892" cy="3738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03/01/2026</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03/01/2026</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03/01/2026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7.jp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6638925" y="201931"/>
            <a:ext cx="3612912" cy="2123658"/>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a:r>
              <a:rPr lang="es-ES" sz="6600" b="1" dirty="0">
                <a:ln w="9525">
                  <a:noFill/>
                  <a:prstDash val="solid"/>
                </a:ln>
                <a:solidFill>
                  <a:schemeClr val="accent1">
                    <a:lumMod val="50000"/>
                  </a:schemeClr>
                </a:solidFill>
                <a:effectLst>
                  <a:outerShdw blurRad="12700" dist="38100" dir="2700000" algn="tl" rotWithShape="0">
                    <a:schemeClr val="accent2">
                      <a:lumMod val="75000"/>
                    </a:schemeClr>
                  </a:outerShdw>
                </a:effectLst>
              </a:rPr>
              <a:t>VIDA Y MUERTE</a:t>
            </a:r>
          </a:p>
        </p:txBody>
      </p:sp>
      <p:sp>
        <p:nvSpPr>
          <p:cNvPr id="5" name="CuadroTexto 4">
            <a:extLst>
              <a:ext uri="{FF2B5EF4-FFF2-40B4-BE49-F238E27FC236}">
                <a16:creationId xmlns:a16="http://schemas.microsoft.com/office/drawing/2014/main" id="{C73A3C40-1FA1-28F6-83A6-D1B30970FC41}"/>
              </a:ext>
            </a:extLst>
          </p:cNvPr>
          <p:cNvSpPr txBox="1"/>
          <p:nvPr/>
        </p:nvSpPr>
        <p:spPr>
          <a:xfrm>
            <a:off x="10401300" y="5791200"/>
            <a:ext cx="1685568" cy="923330"/>
          </a:xfrm>
          <a:prstGeom prst="rect">
            <a:avLst/>
          </a:prstGeom>
          <a:noFill/>
        </p:spPr>
        <p:txBody>
          <a:bodyPr wrap="square" rtlCol="0">
            <a:spAutoFit/>
          </a:bodyPr>
          <a:lstStyle/>
          <a:p>
            <a:pPr algn="r"/>
            <a:r>
              <a:rPr lang="es-ES" b="1" dirty="0">
                <a:solidFill>
                  <a:srgbClr val="705248"/>
                </a:solidFill>
              </a:rPr>
              <a:t>Lección 3 para el 17 de enero de 2026</a:t>
            </a:r>
          </a:p>
        </p:txBody>
      </p:sp>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5963B97-6F90-2FB0-AA7E-750C4343FD01}"/>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es-ES" sz="4400" b="1" dirty="0">
                <a:ln/>
                <a:solidFill>
                  <a:schemeClr val="accent1"/>
                </a:solidFill>
              </a:rPr>
              <a:t>COMBATIR UNÁNIMES POR EL EVANGELIO </a:t>
            </a:r>
          </a:p>
        </p:txBody>
      </p:sp>
      <p:sp>
        <p:nvSpPr>
          <p:cNvPr id="4" name="CuadroTexto 3">
            <a:extLst>
              <a:ext uri="{FF2B5EF4-FFF2-40B4-BE49-F238E27FC236}">
                <a16:creationId xmlns:a16="http://schemas.microsoft.com/office/drawing/2014/main" id="{ED4E9A76-6A13-DEE8-8AF4-252970561211}"/>
              </a:ext>
            </a:extLst>
          </p:cNvPr>
          <p:cNvSpPr txBox="1"/>
          <p:nvPr/>
        </p:nvSpPr>
        <p:spPr>
          <a:xfrm>
            <a:off x="757237" y="683102"/>
            <a:ext cx="10677525" cy="646331"/>
          </a:xfrm>
          <a:prstGeom prst="rect">
            <a:avLst/>
          </a:prstGeom>
          <a:noFill/>
        </p:spPr>
        <p:txBody>
          <a:bodyPr wrap="square">
            <a:spAutoFit/>
          </a:bodyPr>
          <a:lstStyle/>
          <a:p>
            <a:pPr algn="ctr"/>
            <a:r>
              <a:rPr lang="es-ES" b="1" dirty="0">
                <a:solidFill>
                  <a:srgbClr val="76483F"/>
                </a:solidFill>
                <a:latin typeface="Comic Sans MS" panose="030F0702030302020204" pitchFamily="66" charset="0"/>
              </a:rPr>
              <a:t>“… para que o sea que vaya a veros, o que esté ausente, oiga de vosotros que estáis firmes en un mismo espíritu, combatiendo unánimes por la fe del evangelio” </a:t>
            </a:r>
            <a:r>
              <a:rPr lang="es-ES" sz="1400" b="1" dirty="0">
                <a:solidFill>
                  <a:srgbClr val="76483F"/>
                </a:solidFill>
                <a:latin typeface="Comic Sans MS" panose="030F0702030302020204" pitchFamily="66" charset="0"/>
              </a:rPr>
              <a:t>(Filipenses 1:27b)</a:t>
            </a:r>
          </a:p>
        </p:txBody>
      </p:sp>
      <p:sp>
        <p:nvSpPr>
          <p:cNvPr id="5" name="CuadroTexto 4">
            <a:extLst>
              <a:ext uri="{FF2B5EF4-FFF2-40B4-BE49-F238E27FC236}">
                <a16:creationId xmlns:a16="http://schemas.microsoft.com/office/drawing/2014/main" id="{9657979A-1B1F-F91D-9960-9186BDFF3F5E}"/>
              </a:ext>
            </a:extLst>
          </p:cNvPr>
          <p:cNvSpPr txBox="1"/>
          <p:nvPr/>
        </p:nvSpPr>
        <p:spPr>
          <a:xfrm>
            <a:off x="2845212" y="1564931"/>
            <a:ext cx="6456106" cy="1631216"/>
          </a:xfrm>
          <a:prstGeom prst="rect">
            <a:avLst/>
          </a:prstGeom>
          <a:noFill/>
        </p:spPr>
        <p:txBody>
          <a:bodyPr wrap="square" rtlCol="0">
            <a:spAutoFit/>
          </a:bodyPr>
          <a:lstStyle/>
          <a:p>
            <a:pPr>
              <a:spcBef>
                <a:spcPts val="600"/>
              </a:spcBef>
            </a:pPr>
            <a:r>
              <a:rPr lang="es-ES" sz="2000" b="1" dirty="0"/>
              <a:t>Ser justos y rectos no nos asegura una vida sin conflictos (</a:t>
            </a:r>
            <a:r>
              <a:rPr lang="es-ES" sz="2000" b="1" dirty="0" err="1"/>
              <a:t>Flp</a:t>
            </a:r>
            <a:r>
              <a:rPr lang="es-ES" sz="2000" b="1" dirty="0"/>
              <a:t>. 1:30). Al contrario, el mismo Job, que fue declarado por Dios “varón perfecto y recto, temeroso de Dios y apartado del mal” (Job 1:8), sufrió un terrible conflicto, obra del enemigo.</a:t>
            </a:r>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B55AAEEF-EC64-00B8-9BFC-08B2668D8631}"/>
              </a:ext>
            </a:extLst>
          </p:cNvPr>
          <p:cNvSpPr txBox="1"/>
          <p:nvPr/>
        </p:nvSpPr>
        <p:spPr>
          <a:xfrm>
            <a:off x="2845210" y="5165143"/>
            <a:ext cx="6456105" cy="1631216"/>
          </a:xfrm>
          <a:prstGeom prst="rect">
            <a:avLst/>
          </a:prstGeom>
          <a:noFill/>
        </p:spPr>
        <p:txBody>
          <a:bodyPr wrap="square">
            <a:spAutoFit/>
          </a:bodyPr>
          <a:lstStyle/>
          <a:p>
            <a:pPr>
              <a:spcBef>
                <a:spcPts val="600"/>
              </a:spcBef>
            </a:pPr>
            <a:r>
              <a:rPr lang="es-ES" sz="2000" b="1" dirty="0"/>
              <a:t>Cuando entremos en conflicto con el mal no debemos dejarnos intimidar por aquellos que se nos oponen (</a:t>
            </a:r>
            <a:r>
              <a:rPr lang="es-ES" sz="2000" b="1" dirty="0" err="1"/>
              <a:t>Flp</a:t>
            </a:r>
            <a:r>
              <a:rPr lang="es-ES" sz="2000" b="1" dirty="0"/>
              <a:t>. 1:28). Recordemos que Satanás es un enemigo vencido, pues Cristo ya ganó la guerra en la cruz (</a:t>
            </a:r>
            <a:r>
              <a:rPr lang="es-ES" sz="2000" b="1" dirty="0" err="1"/>
              <a:t>Lc</a:t>
            </a:r>
            <a:r>
              <a:rPr lang="es-ES" sz="2000" b="1" dirty="0"/>
              <a:t>. 10:18; Col. 2:15).</a:t>
            </a:r>
          </a:p>
        </p:txBody>
      </p:sp>
      <p:sp>
        <p:nvSpPr>
          <p:cNvPr id="11" name="CuadroTexto 10">
            <a:extLst>
              <a:ext uri="{FF2B5EF4-FFF2-40B4-BE49-F238E27FC236}">
                <a16:creationId xmlns:a16="http://schemas.microsoft.com/office/drawing/2014/main" id="{A74E5B4C-2C09-FC11-D350-C25857F5C5ED}"/>
              </a:ext>
            </a:extLst>
          </p:cNvPr>
          <p:cNvSpPr txBox="1"/>
          <p:nvPr/>
        </p:nvSpPr>
        <p:spPr>
          <a:xfrm>
            <a:off x="2845210" y="4375442"/>
            <a:ext cx="6456104" cy="707886"/>
          </a:xfrm>
          <a:prstGeom prst="rect">
            <a:avLst/>
          </a:prstGeom>
          <a:noFill/>
        </p:spPr>
        <p:txBody>
          <a:bodyPr wrap="square">
            <a:spAutoFit/>
          </a:bodyPr>
          <a:lstStyle/>
          <a:p>
            <a:pPr>
              <a:spcBef>
                <a:spcPts val="600"/>
              </a:spcBef>
            </a:pPr>
            <a:r>
              <a:rPr lang="es-ES" sz="2000" b="1" dirty="0"/>
              <a:t>Esta unidad de propósito debe ir unida con la oración y el estudio de la Palabra (Ef. 6:18; </a:t>
            </a:r>
            <a:r>
              <a:rPr lang="es-ES" sz="2000" b="1" dirty="0" err="1"/>
              <a:t>Flp</a:t>
            </a:r>
            <a:r>
              <a:rPr lang="es-ES" sz="2000" b="1" dirty="0"/>
              <a:t>. 2:16).</a:t>
            </a:r>
          </a:p>
        </p:txBody>
      </p:sp>
      <p:sp>
        <p:nvSpPr>
          <p:cNvPr id="16" name="CuadroTexto 15">
            <a:extLst>
              <a:ext uri="{FF2B5EF4-FFF2-40B4-BE49-F238E27FC236}">
                <a16:creationId xmlns:a16="http://schemas.microsoft.com/office/drawing/2014/main" id="{E8E3ED77-6695-B46C-99C0-5F9C7164484D}"/>
              </a:ext>
            </a:extLst>
          </p:cNvPr>
          <p:cNvSpPr txBox="1"/>
          <p:nvPr/>
        </p:nvSpPr>
        <p:spPr>
          <a:xfrm>
            <a:off x="2845209" y="3277963"/>
            <a:ext cx="6456104" cy="1015663"/>
          </a:xfrm>
          <a:prstGeom prst="rect">
            <a:avLst/>
          </a:prstGeom>
          <a:noFill/>
        </p:spPr>
        <p:txBody>
          <a:bodyPr wrap="square">
            <a:spAutoFit/>
          </a:bodyPr>
          <a:lstStyle/>
          <a:p>
            <a:pPr>
              <a:spcBef>
                <a:spcPts val="600"/>
              </a:spcBef>
            </a:pPr>
            <a:r>
              <a:rPr lang="es-ES" sz="2000" b="1" dirty="0"/>
              <a:t>En la guerra en la que estamos inmersos, la unidad juega un papel importante. Pablo nos insta a combatir juntos para defender el evangelio (</a:t>
            </a:r>
            <a:r>
              <a:rPr lang="es-ES" sz="2000" b="1" dirty="0" err="1"/>
              <a:t>Flp</a:t>
            </a:r>
            <a:r>
              <a:rPr lang="es-ES" sz="2000" b="1" dirty="0"/>
              <a:t>. 1:27b).</a:t>
            </a:r>
          </a:p>
        </p:txBody>
      </p:sp>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40" y="1048635"/>
            <a:ext cx="8932761" cy="4524315"/>
          </a:xfrm>
          <a:prstGeom prst="rect">
            <a:avLst/>
          </a:prstGeom>
          <a:noFill/>
        </p:spPr>
        <p:txBody>
          <a:bodyPr wrap="square">
            <a:spAutoFit/>
          </a:bodyPr>
          <a:lstStyle/>
          <a:p>
            <a:pPr>
              <a:spcBef>
                <a:spcPts val="600"/>
              </a:spcBef>
            </a:pPr>
            <a:r>
              <a:rPr lang="es-ES" sz="2400" b="1" dirty="0">
                <a:solidFill>
                  <a:schemeClr val="accent1">
                    <a:lumMod val="50000"/>
                  </a:schemeClr>
                </a:solidFill>
                <a:latin typeface="Constantia" panose="02030602050306030303" pitchFamily="18" charset="0"/>
              </a:rPr>
              <a:t>“¿Cuántos años hemos estado en el huerto del Señor? ¿De qué provecho hemos sido para el Maestro? ¿Cómo estamos afrontando el ojo escrutador de Dios? ¿Estamos creciendo en reverencia, amor, humildad y confianza en Dios? ¿Albergamos gratitud por todas sus misericordias? ¿Estamos procurando bendecir a los que nos rodean? ¿Manifestamos el espíritu de Jesús en nuestras familias? ¿Estamos enseñando su Palabra a nuestros hijos y contándoles las maravillosas obras de Dios? El cristiano debe representar a Jesús tanto por ser bueno como por hacer el bien. Entonces, la fragancia de la vida y la belleza de carácter revelarán que es un hijo de Dios, un heredero del cielo”</a:t>
            </a:r>
          </a:p>
        </p:txBody>
      </p:sp>
      <p:sp>
        <p:nvSpPr>
          <p:cNvPr id="4" name="CuadroTexto 3">
            <a:extLst>
              <a:ext uri="{FF2B5EF4-FFF2-40B4-BE49-F238E27FC236}">
                <a16:creationId xmlns:a16="http://schemas.microsoft.com/office/drawing/2014/main" id="{AAE7FFFB-3419-8E23-03C7-B3B8BCE8F252}"/>
              </a:ext>
            </a:extLst>
          </p:cNvPr>
          <p:cNvSpPr txBox="1"/>
          <p:nvPr/>
        </p:nvSpPr>
        <p:spPr>
          <a:xfrm>
            <a:off x="6811220" y="5914717"/>
            <a:ext cx="4146007" cy="338554"/>
          </a:xfrm>
          <a:prstGeom prst="rect">
            <a:avLst/>
          </a:prstGeom>
          <a:noFill/>
        </p:spPr>
        <p:txBody>
          <a:bodyPr wrap="none" rtlCol="0">
            <a:spAutoFit/>
          </a:bodyPr>
          <a:lstStyle/>
          <a:p>
            <a:pPr algn="r"/>
            <a:r>
              <a:rPr lang="es-ES" sz="1600" b="1" dirty="0">
                <a:solidFill>
                  <a:schemeClr val="accent1">
                    <a:lumMod val="50000"/>
                  </a:schemeClr>
                </a:solidFill>
              </a:rPr>
              <a:t>E. G. W. (Recibiréis poder, 10 de diciembre)</a:t>
            </a: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9068457" y="428178"/>
            <a:ext cx="2946207" cy="600164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“Para mí el vivir es Cristo, y el morir es ganancia”</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Filipenses 1:21</a:t>
            </a: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4229100" y="4000500"/>
            <a:ext cx="7772400" cy="2708434"/>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E33505"/>
                </a:highlight>
              </a:rPr>
              <a:t> ¿Vivir para Cristo o morir para Cristo?</a:t>
            </a:r>
          </a:p>
          <a:p>
            <a:pPr lvl="1">
              <a:spcBef>
                <a:spcPts val="600"/>
              </a:spcBef>
            </a:pPr>
            <a:r>
              <a:rPr lang="es-ES" sz="2000" b="1" dirty="0"/>
              <a:t>Cristo exaltado en Pablo (Filipenses 1:10-20, 25-26)</a:t>
            </a:r>
          </a:p>
          <a:p>
            <a:pPr lvl="1">
              <a:spcBef>
                <a:spcPts val="600"/>
              </a:spcBef>
            </a:pPr>
            <a:r>
              <a:rPr lang="es-ES" sz="2000" b="1" dirty="0"/>
              <a:t>Vivir o morir por Cristo (Filipenses 1:21-22)</a:t>
            </a:r>
          </a:p>
          <a:p>
            <a:pPr lvl="1">
              <a:spcBef>
                <a:spcPts val="600"/>
              </a:spcBef>
            </a:pPr>
            <a:r>
              <a:rPr lang="es-ES" sz="2000" b="1" dirty="0"/>
              <a:t>La dicotomía de Pablo (Filipenses 1:23-24)</a:t>
            </a:r>
          </a:p>
          <a:p>
            <a:pPr>
              <a:spcBef>
                <a:spcPts val="600"/>
              </a:spcBef>
            </a:pPr>
            <a:r>
              <a:rPr lang="es-ES" sz="2000" b="1" dirty="0">
                <a:solidFill>
                  <a:schemeClr val="bg1"/>
                </a:solidFill>
                <a:effectLst>
                  <a:outerShdw blurRad="38100" dist="38100" dir="2700000" algn="tl">
                    <a:srgbClr val="000000">
                      <a:alpha val="43137"/>
                    </a:srgbClr>
                  </a:outerShdw>
                </a:effectLst>
                <a:highlight>
                  <a:srgbClr val="3410D3"/>
                </a:highlight>
              </a:rPr>
              <a:t> ¿Qué significa vivir para Cristo?</a:t>
            </a:r>
          </a:p>
          <a:p>
            <a:pPr lvl="1">
              <a:spcBef>
                <a:spcPts val="600"/>
              </a:spcBef>
            </a:pPr>
            <a:r>
              <a:rPr lang="es-ES" sz="2000" b="1" dirty="0"/>
              <a:t>Comportarse como dignos del evangelio (Filipenses 1:27a)</a:t>
            </a:r>
          </a:p>
          <a:p>
            <a:pPr lvl="1">
              <a:spcBef>
                <a:spcPts val="600"/>
              </a:spcBef>
            </a:pPr>
            <a:r>
              <a:rPr lang="es-ES" sz="2000" b="1" dirty="0"/>
              <a:t>Combatir unánimes por el evangelio (Filipenses 1:27b-30)</a:t>
            </a:r>
          </a:p>
        </p:txBody>
      </p:sp>
      <p:sp>
        <p:nvSpPr>
          <p:cNvPr id="3" name="CuadroTexto 2">
            <a:extLst>
              <a:ext uri="{FF2B5EF4-FFF2-40B4-BE49-F238E27FC236}">
                <a16:creationId xmlns:a16="http://schemas.microsoft.com/office/drawing/2014/main" id="{34584D60-18BA-0678-C54C-0B1378B73E48}"/>
              </a:ext>
            </a:extLst>
          </p:cNvPr>
          <p:cNvSpPr txBox="1"/>
          <p:nvPr/>
        </p:nvSpPr>
        <p:spPr>
          <a:xfrm>
            <a:off x="295275" y="85548"/>
            <a:ext cx="7362825" cy="1015663"/>
          </a:xfrm>
          <a:prstGeom prst="rect">
            <a:avLst/>
          </a:prstGeom>
          <a:noFill/>
        </p:spPr>
        <p:txBody>
          <a:bodyPr wrap="square" rtlCol="0">
            <a:spAutoFit/>
          </a:bodyPr>
          <a:lstStyle/>
          <a:p>
            <a:pPr>
              <a:spcBef>
                <a:spcPts val="600"/>
              </a:spcBef>
            </a:pPr>
            <a:r>
              <a:rPr lang="es-ES" sz="2000" b="1" dirty="0"/>
              <a:t>Pablo estaba esperando ser juzgado por el despiadado Nerón. Su futuro dependía más del estado de ánimo del César que de la justicia.</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62899" y="119959"/>
            <a:ext cx="3933826" cy="3712366"/>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238" y="6349673"/>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351238" y="5977033"/>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1238" y="5208766"/>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51238" y="4817076"/>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238" y="4451884"/>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40165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5567251"/>
            <a:ext cx="657658" cy="352425"/>
          </a:xfrm>
          <a:prstGeom prst="rect">
            <a:avLst/>
          </a:prstGeom>
        </p:spPr>
      </p:pic>
      <p:sp>
        <p:nvSpPr>
          <p:cNvPr id="6" name="CuadroTexto 5">
            <a:extLst>
              <a:ext uri="{FF2B5EF4-FFF2-40B4-BE49-F238E27FC236}">
                <a16:creationId xmlns:a16="http://schemas.microsoft.com/office/drawing/2014/main" id="{CB4F159F-A519-936A-20D3-A4E7F6EAE216}"/>
              </a:ext>
            </a:extLst>
          </p:cNvPr>
          <p:cNvSpPr txBox="1"/>
          <p:nvPr/>
        </p:nvSpPr>
        <p:spPr>
          <a:xfrm>
            <a:off x="295275" y="2411213"/>
            <a:ext cx="7362825" cy="1015663"/>
          </a:xfrm>
          <a:prstGeom prst="rect">
            <a:avLst/>
          </a:prstGeom>
          <a:noFill/>
        </p:spPr>
        <p:txBody>
          <a:bodyPr wrap="square">
            <a:spAutoFit/>
          </a:bodyPr>
          <a:lstStyle/>
          <a:p>
            <a:pPr>
              <a:spcBef>
                <a:spcPts val="600"/>
              </a:spcBef>
            </a:pPr>
            <a:r>
              <a:rPr lang="es-ES" sz="2000" b="1" dirty="0"/>
              <a:t>No obstante, si su muerte iba a repercutir en un beneficio del evangelio (como lo estaba siendo su encarcelamiento), estaba dispuesto a dar su vida por Cristo.</a:t>
            </a:r>
          </a:p>
        </p:txBody>
      </p:sp>
      <p:sp>
        <p:nvSpPr>
          <p:cNvPr id="11" name="CuadroTexto 10">
            <a:extLst>
              <a:ext uri="{FF2B5EF4-FFF2-40B4-BE49-F238E27FC236}">
                <a16:creationId xmlns:a16="http://schemas.microsoft.com/office/drawing/2014/main" id="{ABE769E4-4F91-94EA-246A-30AAACAB5B87}"/>
              </a:ext>
            </a:extLst>
          </p:cNvPr>
          <p:cNvSpPr txBox="1"/>
          <p:nvPr/>
        </p:nvSpPr>
        <p:spPr>
          <a:xfrm>
            <a:off x="295274" y="1101211"/>
            <a:ext cx="7362825" cy="1323439"/>
          </a:xfrm>
          <a:prstGeom prst="rect">
            <a:avLst/>
          </a:prstGeom>
          <a:noFill/>
        </p:spPr>
        <p:txBody>
          <a:bodyPr wrap="square">
            <a:spAutoFit/>
          </a:bodyPr>
          <a:lstStyle/>
          <a:p>
            <a:pPr>
              <a:spcBef>
                <a:spcPts val="600"/>
              </a:spcBef>
            </a:pPr>
            <a:r>
              <a:rPr lang="es-ES" sz="2000" b="1" dirty="0"/>
              <a:t>Pero él sabía que su destino no estaba en realidad en las manos de Nerón, sino en las de Dios. Por ello estaba seguro de que, por las oraciones que se hacían por él en las iglesias, sería liberado.</a:t>
            </a:r>
          </a:p>
        </p:txBody>
      </p:sp>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447676" y="674400"/>
            <a:ext cx="7019924" cy="5509200"/>
          </a:xfrm>
          <a:prstGeom prst="rect">
            <a:avLst/>
          </a:prstGeom>
          <a:noFill/>
        </p:spPr>
        <p:txBody>
          <a:bodyPr wrap="square">
            <a:spAutoFit/>
          </a:bodyPr>
          <a:lstStyle/>
          <a:p>
            <a:pPr algn="ctr"/>
            <a:r>
              <a:rPr lang="es-ES"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¿VIVIR PARA CRISTO O MORIR PARA CRISTO?</a:t>
            </a: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E6DEE6-8984-C0E4-6596-00411FF97FA3}"/>
              </a:ext>
            </a:extLst>
          </p:cNvPr>
          <p:cNvSpPr txBox="1"/>
          <p:nvPr/>
        </p:nvSpPr>
        <p:spPr>
          <a:xfrm>
            <a:off x="1" y="0"/>
            <a:ext cx="12192000" cy="769441"/>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ctr"/>
            <a:r>
              <a:rPr lang="es-ES" sz="4400" b="1" spc="300" dirty="0">
                <a:ln w="15875">
                  <a:noFill/>
                  <a:prstDash val="solid"/>
                </a:ln>
                <a:solidFill>
                  <a:srgbClr val="697DBA"/>
                </a:solidFill>
                <a:effectLst>
                  <a:outerShdw blurRad="38100" dist="22860" dir="5400000" algn="tl" rotWithShape="0">
                    <a:srgbClr val="000000">
                      <a:alpha val="30000"/>
                    </a:srgbClr>
                  </a:outerShdw>
                </a:effectLst>
              </a:rPr>
              <a:t>CRISTO EXALTADO EN PABLO </a:t>
            </a: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69047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“Mi ardiente anhelo y esperanza es que en nada seré avergonzado, sino que con toda libertad, ya sea que yo viva o muera, ahora como siempre, Cristo será exaltado en mi cuerpo” </a:t>
            </a:r>
            <a:r>
              <a:rPr lang="es-ES" sz="1400" b="1" dirty="0">
                <a:solidFill>
                  <a:schemeClr val="accent5">
                    <a:lumMod val="75000"/>
                  </a:schemeClr>
                </a:solidFill>
                <a:latin typeface="Comic Sans MS" panose="030F0702030302020204" pitchFamily="66" charset="0"/>
              </a:rPr>
              <a:t>(Filipenses 1:20 </a:t>
            </a:r>
            <a:r>
              <a:rPr lang="es-ES" sz="1100" b="1" dirty="0" err="1">
                <a:solidFill>
                  <a:schemeClr val="accent5">
                    <a:lumMod val="75000"/>
                  </a:schemeClr>
                </a:solidFill>
                <a:latin typeface="Comic Sans MS" panose="030F0702030302020204" pitchFamily="66" charset="0"/>
              </a:rPr>
              <a:t>NVI</a:t>
            </a:r>
            <a:r>
              <a:rPr lang="es-ES" sz="1400" b="1" dirty="0">
                <a:solidFill>
                  <a:schemeClr val="accent5">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0D3F8635-DB1A-85FC-6E69-281539611746}"/>
              </a:ext>
            </a:extLst>
          </p:cNvPr>
          <p:cNvSpPr txBox="1"/>
          <p:nvPr/>
        </p:nvSpPr>
        <p:spPr>
          <a:xfrm>
            <a:off x="3477210" y="1344007"/>
            <a:ext cx="5676315" cy="2246769"/>
          </a:xfrm>
          <a:prstGeom prst="rect">
            <a:avLst/>
          </a:prstGeom>
          <a:noFill/>
        </p:spPr>
        <p:txBody>
          <a:bodyPr wrap="square" rtlCol="0">
            <a:spAutoFit/>
          </a:bodyPr>
          <a:lstStyle/>
          <a:p>
            <a:pPr>
              <a:spcBef>
                <a:spcPts val="600"/>
              </a:spcBef>
            </a:pPr>
            <a:r>
              <a:rPr lang="es-ES" sz="2000" b="1" dirty="0"/>
              <a:t>Pablo se gozaba en los sufrimientos que padecía, que no eran pocos (Col. 1:24a; 2Co 11:23-27). Por supuesto, no se gozaba en el sufrimiento en sí, sino en las causas por las cuales sufría penalidades, una de las cuales era el beneficio que aportaba a la iglesia de Cristo (Col 1:24b; 2Co. 11:28).</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37" y="145991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1" y="4563139"/>
            <a:ext cx="9836150" cy="1323439"/>
          </a:xfrm>
          <a:prstGeom prst="rect">
            <a:avLst/>
          </a:prstGeom>
          <a:noFill/>
        </p:spPr>
        <p:txBody>
          <a:bodyPr wrap="square">
            <a:spAutoFit/>
          </a:bodyPr>
          <a:lstStyle/>
          <a:p>
            <a:pPr>
              <a:spcBef>
                <a:spcPts val="600"/>
              </a:spcBef>
            </a:pPr>
            <a:r>
              <a:rPr lang="es-ES" sz="2000" b="1" dirty="0"/>
              <a:t>En su carta a los filipenses, Pablo deja en claro que, por el momento, no esperaba exaltar a Jesús con su muerte, sino que esperaba, gracias a las oraciones de la iglesia y la obra del Espíritu Santo, ser liberado y seguir sirviendo a Cristo con su vida (</a:t>
            </a:r>
            <a:r>
              <a:rPr lang="es-ES" sz="2000" b="1" dirty="0" err="1"/>
              <a:t>Flp</a:t>
            </a:r>
            <a:r>
              <a:rPr lang="es-ES" sz="2000" b="1" dirty="0"/>
              <a:t>. 1:19, 25-26).</a:t>
            </a:r>
          </a:p>
        </p:txBody>
      </p:sp>
      <p:sp>
        <p:nvSpPr>
          <p:cNvPr id="7" name="CuadroTexto 6">
            <a:extLst>
              <a:ext uri="{FF2B5EF4-FFF2-40B4-BE49-F238E27FC236}">
                <a16:creationId xmlns:a16="http://schemas.microsoft.com/office/drawing/2014/main" id="{ADFEB025-3047-918B-9617-B0F0BEC568CF}"/>
              </a:ext>
            </a:extLst>
          </p:cNvPr>
          <p:cNvSpPr txBox="1"/>
          <p:nvPr/>
        </p:nvSpPr>
        <p:spPr>
          <a:xfrm>
            <a:off x="3477210" y="3569126"/>
            <a:ext cx="5676315" cy="1015663"/>
          </a:xfrm>
          <a:prstGeom prst="rect">
            <a:avLst/>
          </a:prstGeom>
          <a:noFill/>
        </p:spPr>
        <p:txBody>
          <a:bodyPr wrap="square">
            <a:spAutoFit/>
          </a:bodyPr>
          <a:lstStyle/>
          <a:p>
            <a:pPr>
              <a:spcBef>
                <a:spcPts val="600"/>
              </a:spcBef>
            </a:pPr>
            <a:r>
              <a:rPr lang="es-ES" sz="2000" b="1" dirty="0"/>
              <a:t>Al imitar a Jesús en su sufrimiento –e incluso en su muerte–, Cristo era exaltado en Pablo</a:t>
            </a:r>
            <a:br>
              <a:rPr lang="es-ES" sz="2000" b="1" dirty="0"/>
            </a:br>
            <a:r>
              <a:rPr lang="es-ES" sz="2000" b="1" dirty="0"/>
              <a:t>(</a:t>
            </a:r>
            <a:r>
              <a:rPr lang="es-ES" sz="2000" b="1" dirty="0" err="1"/>
              <a:t>Flp</a:t>
            </a:r>
            <a:r>
              <a:rPr lang="es-ES" sz="2000" b="1" dirty="0"/>
              <a:t>. 1:20 </a:t>
            </a:r>
            <a:r>
              <a:rPr lang="es-ES" sz="1600" b="1" dirty="0" err="1"/>
              <a:t>NVI</a:t>
            </a:r>
            <a:r>
              <a:rPr lang="es-ES" sz="2000" b="1" dirty="0"/>
              <a:t>).</a:t>
            </a:r>
          </a:p>
        </p:txBody>
      </p:sp>
      <p:sp>
        <p:nvSpPr>
          <p:cNvPr id="11" name="CuadroTexto 10">
            <a:extLst>
              <a:ext uri="{FF2B5EF4-FFF2-40B4-BE49-F238E27FC236}">
                <a16:creationId xmlns:a16="http://schemas.microsoft.com/office/drawing/2014/main" id="{2CE9D845-D687-8C44-B629-793DDBA55EFA}"/>
              </a:ext>
            </a:extLst>
          </p:cNvPr>
          <p:cNvSpPr txBox="1"/>
          <p:nvPr/>
        </p:nvSpPr>
        <p:spPr>
          <a:xfrm>
            <a:off x="203199" y="5864929"/>
            <a:ext cx="9836149" cy="1015663"/>
          </a:xfrm>
          <a:prstGeom prst="rect">
            <a:avLst/>
          </a:prstGeom>
          <a:noFill/>
        </p:spPr>
        <p:txBody>
          <a:bodyPr wrap="square">
            <a:spAutoFit/>
          </a:bodyPr>
          <a:lstStyle/>
          <a:p>
            <a:pPr>
              <a:spcBef>
                <a:spcPts val="600"/>
              </a:spcBef>
            </a:pPr>
            <a:r>
              <a:rPr lang="es-ES" sz="2000" b="1" dirty="0"/>
              <a:t>A causa del mal que impera en nuestro mundo, vivir como Cristo vivió implica –en muchas ocasiones– sufrir como Cristo sufrió y, en algunos casos, morir como Cristo murió (2Ti. 3:12).</a:t>
            </a: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78E344E-BCA5-560B-BB57-43533D1A6FBE}"/>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rPr>
              <a:t>VIVIR O MORIR POR CRISTO </a:t>
            </a:r>
          </a:p>
        </p:txBody>
      </p:sp>
      <p:sp>
        <p:nvSpPr>
          <p:cNvPr id="5" name="CuadroTexto 4">
            <a:extLst>
              <a:ext uri="{FF2B5EF4-FFF2-40B4-BE49-F238E27FC236}">
                <a16:creationId xmlns:a16="http://schemas.microsoft.com/office/drawing/2014/main" id="{599B2653-45FB-144C-F1B0-64F843EEAE86}"/>
              </a:ext>
            </a:extLst>
          </p:cNvPr>
          <p:cNvSpPr txBox="1"/>
          <p:nvPr/>
        </p:nvSpPr>
        <p:spPr>
          <a:xfrm>
            <a:off x="1490662" y="662672"/>
            <a:ext cx="9210675" cy="369332"/>
          </a:xfrm>
          <a:prstGeom prst="rect">
            <a:avLst/>
          </a:prstGeom>
          <a:noFill/>
        </p:spPr>
        <p:txBody>
          <a:bodyPr wrap="square">
            <a:spAutoFit/>
          </a:bodyPr>
          <a:lstStyle/>
          <a:p>
            <a:pPr algn="ct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“Porque para mí el vivir es Cristo, y el morir es ganancia” </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(Filipenses 1:21)</a:t>
            </a:r>
          </a:p>
        </p:txBody>
      </p:sp>
      <p:sp>
        <p:nvSpPr>
          <p:cNvPr id="6" name="CuadroTexto 5">
            <a:extLst>
              <a:ext uri="{FF2B5EF4-FFF2-40B4-BE49-F238E27FC236}">
                <a16:creationId xmlns:a16="http://schemas.microsoft.com/office/drawing/2014/main" id="{CEB4F8F5-0033-652D-1453-186A9FF5CFD2}"/>
              </a:ext>
            </a:extLst>
          </p:cNvPr>
          <p:cNvSpPr txBox="1"/>
          <p:nvPr/>
        </p:nvSpPr>
        <p:spPr>
          <a:xfrm>
            <a:off x="4498413" y="1281782"/>
            <a:ext cx="5609150" cy="1015663"/>
          </a:xfrm>
          <a:prstGeom prst="rect">
            <a:avLst/>
          </a:prstGeom>
          <a:noFill/>
        </p:spPr>
        <p:txBody>
          <a:bodyPr wrap="square" rtlCol="0">
            <a:spAutoFit/>
          </a:bodyPr>
          <a:lstStyle/>
          <a:p>
            <a:pPr>
              <a:spcBef>
                <a:spcPts val="600"/>
              </a:spcBef>
            </a:pPr>
            <a:r>
              <a:rPr lang="es-ES" sz="2000" b="1" dirty="0"/>
              <a:t>La raíz de todo sufrimiento se encuentra en la batalla cósmica que se libera hoy entre el bien y el mal, entre Cristo y Satanás.</a:t>
            </a: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176386" y="1281782"/>
            <a:ext cx="1851253" cy="2323712"/>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360" y="1360443"/>
            <a:ext cx="42588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64360" y="4064033"/>
            <a:ext cx="42588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498412" y="3649136"/>
            <a:ext cx="7460403" cy="1015663"/>
          </a:xfrm>
          <a:prstGeom prst="rect">
            <a:avLst/>
          </a:prstGeom>
          <a:noFill/>
        </p:spPr>
        <p:txBody>
          <a:bodyPr wrap="square">
            <a:spAutoFit/>
          </a:bodyPr>
          <a:lstStyle/>
          <a:p>
            <a:pPr>
              <a:spcBef>
                <a:spcPts val="600"/>
              </a:spcBef>
            </a:pPr>
            <a:r>
              <a:rPr lang="es-ES" sz="2000" b="1" dirty="0"/>
              <a:t>Pero nosotros usamos armas como la verdad y la justicia (2Co. 6:4-7). Armas poderosas “para la destrucción de fortalezas” (2Co. 10:3-5).</a:t>
            </a: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498411" y="4678925"/>
            <a:ext cx="6075573" cy="1015663"/>
          </a:xfrm>
          <a:prstGeom prst="rect">
            <a:avLst/>
          </a:prstGeom>
          <a:noFill/>
        </p:spPr>
        <p:txBody>
          <a:bodyPr wrap="square">
            <a:spAutoFit/>
          </a:bodyPr>
          <a:lstStyle/>
          <a:p>
            <a:pPr>
              <a:spcBef>
                <a:spcPts val="600"/>
              </a:spcBef>
            </a:pPr>
            <a:r>
              <a:rPr lang="es-ES" sz="2000" b="1" dirty="0"/>
              <a:t>¿Pero qué ocurre cuanto, en la batalla, el resultado es la muerte del justo? Según Pablo, esto redunda en una ganancia para nosotros (</a:t>
            </a:r>
            <a:r>
              <a:rPr lang="es-ES" sz="2000" b="1" dirty="0" err="1"/>
              <a:t>Flp</a:t>
            </a:r>
            <a:r>
              <a:rPr lang="es-ES" sz="2000" b="1" dirty="0"/>
              <a:t>. 1:21).</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641B137-7AA2-65BC-145F-76FBAC88EF09}"/>
              </a:ext>
            </a:extLst>
          </p:cNvPr>
          <p:cNvSpPr txBox="1"/>
          <p:nvPr/>
        </p:nvSpPr>
        <p:spPr>
          <a:xfrm>
            <a:off x="4498411" y="2311571"/>
            <a:ext cx="5609150" cy="1323439"/>
          </a:xfrm>
          <a:prstGeom prst="rect">
            <a:avLst/>
          </a:prstGeom>
          <a:noFill/>
        </p:spPr>
        <p:txBody>
          <a:bodyPr wrap="square">
            <a:spAutoFit/>
          </a:bodyPr>
          <a:lstStyle/>
          <a:p>
            <a:pPr>
              <a:spcBef>
                <a:spcPts val="600"/>
              </a:spcBef>
            </a:pPr>
            <a:r>
              <a:rPr lang="es-ES" sz="2000" b="1" dirty="0"/>
              <a:t>Esta es una guerra espiritual, que debe ser librada con armas espirituales. Los seguidores del enemigo usan armas ilícitas para los cristianos (mentira, crítica, presión grupal, …)</a:t>
            </a:r>
          </a:p>
        </p:txBody>
      </p:sp>
      <p:sp>
        <p:nvSpPr>
          <p:cNvPr id="9" name="CuadroTexto 8">
            <a:extLst>
              <a:ext uri="{FF2B5EF4-FFF2-40B4-BE49-F238E27FC236}">
                <a16:creationId xmlns:a16="http://schemas.microsoft.com/office/drawing/2014/main" id="{F8B5176E-8645-2DE4-59F3-116327B022B7}"/>
              </a:ext>
            </a:extLst>
          </p:cNvPr>
          <p:cNvSpPr txBox="1"/>
          <p:nvPr/>
        </p:nvSpPr>
        <p:spPr>
          <a:xfrm>
            <a:off x="4498411" y="5708713"/>
            <a:ext cx="6075573" cy="1015663"/>
          </a:xfrm>
          <a:prstGeom prst="rect">
            <a:avLst/>
          </a:prstGeom>
          <a:noFill/>
        </p:spPr>
        <p:txBody>
          <a:bodyPr wrap="square">
            <a:spAutoFit/>
          </a:bodyPr>
          <a:lstStyle/>
          <a:p>
            <a:pPr>
              <a:spcBef>
                <a:spcPts val="600"/>
              </a:spcBef>
            </a:pPr>
            <a:r>
              <a:rPr lang="es-ES" sz="2000" b="1" dirty="0"/>
              <a:t>Para los que somos fieles a Cristo, la muerte nos sitúa fuera del alcance del enemigo, y nos alivia de toda aflicción (Pr. 14:32; </a:t>
            </a:r>
            <a:r>
              <a:rPr lang="es-ES" sz="2000" b="1" dirty="0" err="1"/>
              <a:t>Is</a:t>
            </a:r>
            <a:r>
              <a:rPr lang="es-ES" sz="2000" b="1" dirty="0"/>
              <a:t>. 57:1).</a:t>
            </a:r>
          </a:p>
        </p:txBody>
      </p:sp>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36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AB753B-6521-4081-3CAB-885A3853951F}"/>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rPr>
              <a:t>LA DICOTOMÍA DE PABLO </a:t>
            </a:r>
          </a:p>
        </p:txBody>
      </p:sp>
      <p:sp>
        <p:nvSpPr>
          <p:cNvPr id="5" name="CuadroTexto 4">
            <a:extLst>
              <a:ext uri="{FF2B5EF4-FFF2-40B4-BE49-F238E27FC236}">
                <a16:creationId xmlns:a16="http://schemas.microsoft.com/office/drawing/2014/main" id="{01236ED0-9208-C01D-95D0-F5E6BF304721}"/>
              </a:ext>
            </a:extLst>
          </p:cNvPr>
          <p:cNvSpPr txBox="1"/>
          <p:nvPr/>
        </p:nvSpPr>
        <p:spPr>
          <a:xfrm>
            <a:off x="266700" y="652373"/>
            <a:ext cx="11658599" cy="646331"/>
          </a:xfrm>
          <a:prstGeom prst="rect">
            <a:avLst/>
          </a:prstGeom>
          <a:noFill/>
        </p:spPr>
        <p:txBody>
          <a:bodyPr wrap="square">
            <a:spAutoFit/>
          </a:bodyPr>
          <a:lstStyle/>
          <a:p>
            <a:pPr algn="ct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“Me siento presionado por dos posibilidades: deseo partir y estar con Cristo, que es muchísimo mejor, pero por vuestro bien es preferible que yo permanezca en este mundo” </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(Filipenses 1:23-24 </a:t>
            </a:r>
            <a:r>
              <a:rPr lang="es-ES" sz="1100" b="1" dirty="0" err="1">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266700" y="1390650"/>
            <a:ext cx="11010900" cy="400110"/>
          </a:xfrm>
          <a:prstGeom prst="rect">
            <a:avLst/>
          </a:prstGeom>
          <a:noFill/>
        </p:spPr>
        <p:txBody>
          <a:bodyPr wrap="square" rtlCol="0">
            <a:spAutoFit/>
          </a:bodyPr>
          <a:lstStyle/>
          <a:p>
            <a:pPr>
              <a:spcBef>
                <a:spcPts val="600"/>
              </a:spcBef>
            </a:pPr>
            <a:r>
              <a:rPr lang="es-ES" sz="2000" b="1" dirty="0"/>
              <a:t>Aunque él no podía tomar la decisión, Pablo se debate entre dos posibilidades (</a:t>
            </a:r>
            <a:r>
              <a:rPr lang="es-ES" sz="2000" b="1" dirty="0" err="1"/>
              <a:t>Flp</a:t>
            </a:r>
            <a:r>
              <a:rPr lang="es-ES" sz="2000" b="1" dirty="0"/>
              <a:t>. 1:23-24):</a:t>
            </a: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1956464226"/>
              </p:ext>
            </p:extLst>
          </p:nvPr>
        </p:nvGraphicFramePr>
        <p:xfrm>
          <a:off x="342899" y="1790761"/>
          <a:ext cx="2933701"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23825" y="2913042"/>
            <a:ext cx="6742841" cy="1323439"/>
          </a:xfrm>
          <a:prstGeom prst="rect">
            <a:avLst/>
          </a:prstGeom>
          <a:noFill/>
        </p:spPr>
        <p:txBody>
          <a:bodyPr wrap="square" rtlCol="0">
            <a:spAutoFit/>
          </a:bodyPr>
          <a:lstStyle/>
          <a:p>
            <a:pPr>
              <a:spcBef>
                <a:spcPts val="600"/>
              </a:spcBef>
            </a:pPr>
            <a:r>
              <a:rPr lang="es-ES" sz="2000" b="1" dirty="0"/>
              <a:t>Al tomar este texto de forma aislada, podemos deducir que Pablo enseña que nada más morir ascendemos al Cielo para estar con Jesús, contradiciendo otros pasajes bíblicos (</a:t>
            </a:r>
            <a:r>
              <a:rPr lang="es-ES" sz="2000" b="1" dirty="0" err="1"/>
              <a:t>Ecl</a:t>
            </a:r>
            <a:r>
              <a:rPr lang="es-ES" sz="2000" b="1" dirty="0"/>
              <a:t>. 9:5; Sal. 6:5).</a:t>
            </a: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61917" y="1951077"/>
            <a:ext cx="5106258" cy="4744998"/>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1946722685"/>
              </p:ext>
            </p:extLst>
          </p:nvPr>
        </p:nvGraphicFramePr>
        <p:xfrm>
          <a:off x="3276599" y="1790761"/>
          <a:ext cx="3513867"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2A2B15E1-F9B1-88C3-1C1C-4CB2A3BB950C}"/>
              </a:ext>
            </a:extLst>
          </p:cNvPr>
          <p:cNvSpPr txBox="1"/>
          <p:nvPr/>
        </p:nvSpPr>
        <p:spPr>
          <a:xfrm>
            <a:off x="94390" y="5236755"/>
            <a:ext cx="6772275" cy="1631216"/>
          </a:xfrm>
          <a:prstGeom prst="rect">
            <a:avLst/>
          </a:prstGeom>
          <a:noFill/>
        </p:spPr>
        <p:txBody>
          <a:bodyPr wrap="square">
            <a:spAutoFit/>
          </a:bodyPr>
          <a:lstStyle/>
          <a:p>
            <a:pPr>
              <a:spcBef>
                <a:spcPts val="600"/>
              </a:spcBef>
            </a:pPr>
            <a:r>
              <a:rPr lang="es-ES" sz="2000" b="1" dirty="0"/>
              <a:t>En otra ocasión, Pablo compara el cuerpo con una tienda de campaña que se deshace (muere) para ser revestida de inmortalidad (2Co. 5:1-4). Sin embargo, él aclara que este revestimiento se produce en la Segunda Venida, y no en el momento de la muerte (1Co. 15:42, 51-54).</a:t>
            </a:r>
          </a:p>
        </p:txBody>
      </p:sp>
      <p:sp>
        <p:nvSpPr>
          <p:cNvPr id="13" name="CuadroTexto 12">
            <a:extLst>
              <a:ext uri="{FF2B5EF4-FFF2-40B4-BE49-F238E27FC236}">
                <a16:creationId xmlns:a16="http://schemas.microsoft.com/office/drawing/2014/main" id="{793E1803-AEFD-3802-EBEB-BC34BF7B54E3}"/>
              </a:ext>
            </a:extLst>
          </p:cNvPr>
          <p:cNvSpPr txBox="1"/>
          <p:nvPr/>
        </p:nvSpPr>
        <p:spPr>
          <a:xfrm>
            <a:off x="94390" y="4236481"/>
            <a:ext cx="6696076" cy="1015663"/>
          </a:xfrm>
          <a:prstGeom prst="rect">
            <a:avLst/>
          </a:prstGeom>
          <a:noFill/>
        </p:spPr>
        <p:txBody>
          <a:bodyPr wrap="square">
            <a:spAutoFit/>
          </a:bodyPr>
          <a:lstStyle/>
          <a:p>
            <a:pPr>
              <a:spcBef>
                <a:spcPts val="600"/>
              </a:spcBef>
            </a:pPr>
            <a:r>
              <a:rPr lang="es-ES" sz="2000" b="1" dirty="0"/>
              <a:t>En la misma carta a los filipenses dice que, para estar plenamente con Cristo, debe esperar al momento de la resurrección (</a:t>
            </a:r>
            <a:r>
              <a:rPr lang="es-ES" sz="2000" b="1" dirty="0" err="1"/>
              <a:t>Flp</a:t>
            </a:r>
            <a:r>
              <a:rPr lang="es-ES" sz="2000" b="1" dirty="0"/>
              <a:t>. 3:8-11).</a:t>
            </a:r>
          </a:p>
        </p:txBody>
      </p:sp>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p:bldGraphic spid="2" grpId="0" uiExpand="1">
        <p:bldSub>
          <a:bldDgm bld="one"/>
        </p:bldSub>
      </p:bldGraphic>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4752976" y="674400"/>
            <a:ext cx="7019924" cy="5509200"/>
          </a:xfrm>
          <a:prstGeom prst="rect">
            <a:avLst/>
          </a:prstGeom>
          <a:noFill/>
        </p:spPr>
        <p:txBody>
          <a:bodyPr wrap="square">
            <a:spAutoFit/>
          </a:bodyPr>
          <a:lstStyle/>
          <a:p>
            <a:pPr algn="ctr"/>
            <a:r>
              <a:rPr lang="es-ES" sz="8800" b="1" dirty="0">
                <a:ln w="22225">
                  <a:solidFill>
                    <a:srgbClr val="00766E"/>
                  </a:solidFill>
                  <a:prstDash val="solid"/>
                </a:ln>
                <a:solidFill>
                  <a:srgbClr val="E5A5E2"/>
                </a:solidFill>
                <a:effectLst>
                  <a:outerShdw blurRad="38100" dist="38100" dir="2700000" algn="tl">
                    <a:srgbClr val="000000">
                      <a:alpha val="43137"/>
                    </a:srgbClr>
                  </a:outerShdw>
                </a:effectLst>
              </a:rPr>
              <a:t>¿QUÉ SIGNIFICA VIVIR PARA CRISTO?</a:t>
            </a: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0" y="-58992"/>
            <a:ext cx="12192000" cy="707886"/>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es-ES" sz="40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COMPORTARSE COMO DIGNOS DEL EVANGELIO </a:t>
            </a:r>
          </a:p>
        </p:txBody>
      </p:sp>
      <p:sp>
        <p:nvSpPr>
          <p:cNvPr id="4" name="CuadroTexto 3">
            <a:extLst>
              <a:ext uri="{FF2B5EF4-FFF2-40B4-BE49-F238E27FC236}">
                <a16:creationId xmlns:a16="http://schemas.microsoft.com/office/drawing/2014/main" id="{94E1B369-1D9E-615E-8E29-15F94A472DE4}"/>
              </a:ext>
            </a:extLst>
          </p:cNvPr>
          <p:cNvSpPr txBox="1"/>
          <p:nvPr/>
        </p:nvSpPr>
        <p:spPr>
          <a:xfrm>
            <a:off x="1171575" y="621569"/>
            <a:ext cx="9848850"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es-ES" b="1" dirty="0">
                <a:solidFill>
                  <a:srgbClr val="C00000"/>
                </a:solidFill>
                <a:effectLst/>
                <a:latin typeface="Comic Sans MS" panose="030F0702030302020204" pitchFamily="66" charset="0"/>
              </a:rPr>
              <a:t>“Solamente que os comportéis como es digno del evangelio de Cristo” </a:t>
            </a:r>
            <a:r>
              <a:rPr lang="es-ES" sz="1400" b="1" dirty="0">
                <a:solidFill>
                  <a:srgbClr val="C00000"/>
                </a:solidFill>
                <a:effectLst/>
                <a:latin typeface="Comic Sans MS" panose="030F0702030302020204" pitchFamily="66" charset="0"/>
              </a:rPr>
              <a:t>(Filipenses 1:27a)</a:t>
            </a:r>
          </a:p>
        </p:txBody>
      </p:sp>
      <p:sp>
        <p:nvSpPr>
          <p:cNvPr id="5" name="CuadroTexto 4">
            <a:extLst>
              <a:ext uri="{FF2B5EF4-FFF2-40B4-BE49-F238E27FC236}">
                <a16:creationId xmlns:a16="http://schemas.microsoft.com/office/drawing/2014/main" id="{41AE2CE9-0274-4D43-9942-B39D5011E2FD}"/>
              </a:ext>
            </a:extLst>
          </p:cNvPr>
          <p:cNvSpPr txBox="1"/>
          <p:nvPr/>
        </p:nvSpPr>
        <p:spPr>
          <a:xfrm>
            <a:off x="107847" y="1198650"/>
            <a:ext cx="5693185" cy="1938992"/>
          </a:xfrm>
          <a:prstGeom prst="rect">
            <a:avLst/>
          </a:prstGeom>
          <a:noFill/>
        </p:spPr>
        <p:txBody>
          <a:bodyPr wrap="square" rtlCol="0">
            <a:spAutoFit/>
          </a:bodyPr>
          <a:lstStyle/>
          <a:p>
            <a:pPr>
              <a:spcBef>
                <a:spcPts val="600"/>
              </a:spcBef>
            </a:pPr>
            <a:r>
              <a:rPr lang="es-ES" sz="2000" b="1" dirty="0"/>
              <a:t>La expresión “que os comportéis” es la traducción de la palabra griega </a:t>
            </a:r>
            <a:r>
              <a:rPr lang="es-ES" sz="2000" b="1" i="1" dirty="0" err="1"/>
              <a:t>politeuomai</a:t>
            </a:r>
            <a:r>
              <a:rPr lang="es-ES" sz="2000" b="1" dirty="0"/>
              <a:t>, que significa “vivir como ciudadanos”. Pablo insta a los filipenses (y a todos nosotros) a comportarse de una forma digna de los ciudadanos del Cielo (</a:t>
            </a:r>
            <a:r>
              <a:rPr lang="es-ES" sz="2000" b="1" dirty="0" err="1"/>
              <a:t>Flp</a:t>
            </a:r>
            <a:r>
              <a:rPr lang="es-ES" sz="2000" b="1" dirty="0"/>
              <a:t>. 3:20).</a:t>
            </a: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4234645820"/>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A78269A1-699D-16BC-C228-75A0F3D46377}"/>
              </a:ext>
            </a:extLst>
          </p:cNvPr>
          <p:cNvSpPr txBox="1"/>
          <p:nvPr/>
        </p:nvSpPr>
        <p:spPr>
          <a:xfrm>
            <a:off x="107847" y="5522911"/>
            <a:ext cx="5693185" cy="1323439"/>
          </a:xfrm>
          <a:prstGeom prst="rect">
            <a:avLst/>
          </a:prstGeom>
          <a:noFill/>
        </p:spPr>
        <p:txBody>
          <a:bodyPr wrap="square">
            <a:spAutoFit/>
          </a:bodyPr>
          <a:lstStyle/>
          <a:p>
            <a:pPr>
              <a:spcBef>
                <a:spcPts val="600"/>
              </a:spcBef>
            </a:pPr>
            <a:r>
              <a:rPr lang="es-ES" sz="2000" b="1" dirty="0"/>
              <a:t>Él sabía que la desunión proviene a menudo del orgullo y de un comportamiento inadecuado del uno hacia el otro. Por ello, nos insta a comportarnos de una forma digna.</a:t>
            </a:r>
          </a:p>
        </p:txBody>
      </p:sp>
      <p:sp>
        <p:nvSpPr>
          <p:cNvPr id="11" name="CuadroTexto 10">
            <a:extLst>
              <a:ext uri="{FF2B5EF4-FFF2-40B4-BE49-F238E27FC236}">
                <a16:creationId xmlns:a16="http://schemas.microsoft.com/office/drawing/2014/main" id="{60C6D4B7-9D20-B815-EF5A-EE61390C4734}"/>
              </a:ext>
            </a:extLst>
          </p:cNvPr>
          <p:cNvSpPr txBox="1"/>
          <p:nvPr/>
        </p:nvSpPr>
        <p:spPr>
          <a:xfrm>
            <a:off x="107847" y="4830413"/>
            <a:ext cx="5693185" cy="707886"/>
          </a:xfrm>
          <a:prstGeom prst="rect">
            <a:avLst/>
          </a:prstGeom>
          <a:noFill/>
        </p:spPr>
        <p:txBody>
          <a:bodyPr wrap="square">
            <a:spAutoFit/>
          </a:bodyPr>
          <a:lstStyle/>
          <a:p>
            <a:pPr>
              <a:spcBef>
                <a:spcPts val="600"/>
              </a:spcBef>
            </a:pPr>
            <a:r>
              <a:rPr lang="es-ES" sz="2000" b="1" dirty="0"/>
              <a:t>Pablo usa este consejo como introducción a un tema que le preocupaba: la unidad en la iglesia.</a:t>
            </a:r>
          </a:p>
        </p:txBody>
      </p:sp>
      <p:sp>
        <p:nvSpPr>
          <p:cNvPr id="13" name="CuadroTexto 12">
            <a:extLst>
              <a:ext uri="{FF2B5EF4-FFF2-40B4-BE49-F238E27FC236}">
                <a16:creationId xmlns:a16="http://schemas.microsoft.com/office/drawing/2014/main" id="{068B38EE-64C9-A95D-3230-944CEDEAD9E9}"/>
              </a:ext>
            </a:extLst>
          </p:cNvPr>
          <p:cNvSpPr txBox="1"/>
          <p:nvPr/>
        </p:nvSpPr>
        <p:spPr>
          <a:xfrm>
            <a:off x="113996" y="3830140"/>
            <a:ext cx="5687036" cy="1015663"/>
          </a:xfrm>
          <a:prstGeom prst="rect">
            <a:avLst/>
          </a:prstGeom>
          <a:noFill/>
        </p:spPr>
        <p:txBody>
          <a:bodyPr wrap="square">
            <a:spAutoFit/>
          </a:bodyPr>
          <a:lstStyle/>
          <a:p>
            <a:pPr>
              <a:spcBef>
                <a:spcPts val="600"/>
              </a:spcBef>
            </a:pPr>
            <a:r>
              <a:rPr lang="es-ES" sz="2000" b="1" dirty="0"/>
              <a:t>Se resume así: “que hagas justicia, que seas fiel y leal y que obedezcas humildemente a tu Dios” (</a:t>
            </a:r>
            <a:r>
              <a:rPr lang="es-ES" sz="2000" b="1" dirty="0" err="1"/>
              <a:t>Miq</a:t>
            </a:r>
            <a:r>
              <a:rPr lang="es-ES" sz="2000" b="1" dirty="0"/>
              <a:t>. 6:8 </a:t>
            </a:r>
            <a:r>
              <a:rPr lang="es-ES" sz="1600" b="1" dirty="0" err="1"/>
              <a:t>DHHe</a:t>
            </a:r>
            <a:r>
              <a:rPr lang="es-ES" sz="2000" b="1" dirty="0"/>
              <a:t>).</a:t>
            </a:r>
          </a:p>
        </p:txBody>
      </p:sp>
      <p:sp>
        <p:nvSpPr>
          <p:cNvPr id="15" name="CuadroTexto 14">
            <a:extLst>
              <a:ext uri="{FF2B5EF4-FFF2-40B4-BE49-F238E27FC236}">
                <a16:creationId xmlns:a16="http://schemas.microsoft.com/office/drawing/2014/main" id="{6FB704FC-DAFB-756A-F565-6B76A1C168F0}"/>
              </a:ext>
            </a:extLst>
          </p:cNvPr>
          <p:cNvSpPr txBox="1"/>
          <p:nvPr/>
        </p:nvSpPr>
        <p:spPr>
          <a:xfrm>
            <a:off x="107847" y="3137642"/>
            <a:ext cx="5699334" cy="707886"/>
          </a:xfrm>
          <a:prstGeom prst="rect">
            <a:avLst/>
          </a:prstGeom>
          <a:noFill/>
        </p:spPr>
        <p:txBody>
          <a:bodyPr wrap="square">
            <a:spAutoFit/>
          </a:bodyPr>
          <a:lstStyle/>
          <a:p>
            <a:pPr>
              <a:spcBef>
                <a:spcPts val="600"/>
              </a:spcBef>
            </a:pPr>
            <a:r>
              <a:rPr lang="es-ES" sz="2000" b="1" dirty="0"/>
              <a:t>En el sermón del monte, Jesús nos enseñó cómo deben vivir los ciudadanos del Cielo.</a:t>
            </a:r>
          </a:p>
        </p:txBody>
      </p:sp>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8)">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5" dur="500"/>
                                        <p:tgtEl>
                                          <p:spTgt spid="6">
                                            <p:graphicEl>
                                              <a:dgm id="{F5281E67-1297-409F-A645-84E6F03B3D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0" dur="500"/>
                                        <p:tgtEl>
                                          <p:spTgt spid="6">
                                            <p:graphicEl>
                                              <a:dgm id="{CF7405FA-29A5-4AC8-81EA-015E145AB19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5" dur="500"/>
                                        <p:tgtEl>
                                          <p:spTgt spid="6">
                                            <p:graphicEl>
                                              <a:dgm id="{A79F61FF-67C8-4E94-A7F4-EF124B0472C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0" dur="500"/>
                                        <p:tgtEl>
                                          <p:spTgt spid="6">
                                            <p:graphicEl>
                                              <a:dgm id="{1B20B733-CB77-40DA-9183-28D7BCA4FFD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5" dur="500"/>
                                        <p:tgtEl>
                                          <p:spTgt spid="6">
                                            <p:graphicEl>
                                              <a:dgm id="{11CD8606-9A25-41B4-BD22-9840D73DAD4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0" dur="500"/>
                                        <p:tgtEl>
                                          <p:spTgt spid="6">
                                            <p:graphicEl>
                                              <a:dgm id="{0017A204-F19F-40B4-90D9-23A7DA14A72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dgm id="{C504EBED-2F60-4EB8-B9BD-90F2F5E8998B}"/>
                                            </p:graphicEl>
                                          </p:spTgt>
                                        </p:tgtEl>
                                        <p:attrNameLst>
                                          <p:attrName>style.visibility</p:attrName>
                                        </p:attrNameLst>
                                      </p:cBhvr>
                                      <p:to>
                                        <p:strVal val="visible"/>
                                      </p:to>
                                    </p:set>
                                    <p:animEffect transition="in" filter="wipe(right)">
                                      <p:cBhvr>
                                        <p:cTn id="65" dur="500"/>
                                        <p:tgtEl>
                                          <p:spTgt spid="6">
                                            <p:graphicEl>
                                              <a:dgm id="{C504EBED-2F60-4EB8-B9BD-90F2F5E8998B}"/>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0" dur="500"/>
                                        <p:tgtEl>
                                          <p:spTgt spid="6">
                                            <p:graphicEl>
                                              <a:dgm id="{FB3B242C-B012-4820-983A-469EDDD96845}"/>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5" dur="500"/>
                                        <p:tgtEl>
                                          <p:spTgt spid="6">
                                            <p:graphicEl>
                                              <a:dgm id="{A0131B4B-270C-496D-855B-7EA2741A04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0" dur="500"/>
                                        <p:tgtEl>
                                          <p:spTgt spid="6">
                                            <p:graphicEl>
                                              <a:dgm id="{CEAA776C-8B24-4DC1-B312-AB0E31048D4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5" dur="500"/>
                                        <p:tgtEl>
                                          <p:spTgt spid="6">
                                            <p:graphicEl>
                                              <a:dgm id="{B4020DE7-C031-47F9-8BF7-26F150AE38EA}"/>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0" dur="500"/>
                                        <p:tgtEl>
                                          <p:spTgt spid="6">
                                            <p:graphicEl>
                                              <a:dgm id="{1866F153-6C31-41A7-B10F-4C46FA2B11A6}"/>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5" dur="500"/>
                                        <p:tgtEl>
                                          <p:spTgt spid="6">
                                            <p:graphicEl>
                                              <a:dgm id="{9CAAA3BE-A63B-46CC-BAB5-05A28116553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p:bldSub>
          <a:bldDgm bld="one"/>
        </p:bldSub>
      </p:bldGraphic>
      <p:bldP spid="7" grpId="0"/>
      <p:bldP spid="11" grpId="0"/>
      <p:bldP spid="13" grpId="0"/>
      <p:bldP spid="15"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TotalTime>
  <Words>1380</Words>
  <Application>Microsoft Office PowerPoint</Application>
  <PresentationFormat>Panorámica</PresentationFormat>
  <Paragraphs>67</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Arial</vt:lpstr>
      <vt:lpstr>Aptos</vt:lpstr>
      <vt:lpstr>Comic Sans MS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55</cp:revision>
  <dcterms:created xsi:type="dcterms:W3CDTF">2025-12-30T08:43:05Z</dcterms:created>
  <dcterms:modified xsi:type="dcterms:W3CDTF">2026-01-03T22:09:37Z</dcterms:modified>
</cp:coreProperties>
</file>