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94"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s-ES" sz="2000" b="1" dirty="0">
              <a:effectLst>
                <a:outerShdw blurRad="38100" dist="38100" dir="2700000" algn="tl">
                  <a:srgbClr val="000000">
                    <a:alpha val="43137"/>
                  </a:srgbClr>
                </a:outerShdw>
              </a:effectLst>
            </a:rPr>
            <a:t>Dios dice a Israel lo que debía hacer</a:t>
          </a:r>
          <a:endParaRPr lang="es-ES" sz="20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es-ES" sz="1800" b="1" dirty="0"/>
            <a:t>Oír su voz, para que Dios sea enemigo de sus enemigos </a:t>
          </a:r>
          <a:br>
            <a:rPr lang="es-ES" sz="1800" b="1" dirty="0"/>
          </a:br>
          <a:r>
            <a:rPr lang="es-ES" sz="1800" b="1" dirty="0"/>
            <a:t>(23:21-22)</a:t>
          </a:r>
          <a:endParaRPr lang="es-ES" sz="18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es-ES" sz="1800" b="1" dirty="0"/>
            <a:t>Servir solo a Dios, para que Él quite toda enfermedad (23:24-26)</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es-ES" sz="1800" b="1" dirty="0"/>
            <a:t>No hacer alianza alguna con los cananeos, para no adorar a sus dioses (23:32-33)</a:t>
          </a:r>
          <a:endParaRPr lang="es-ES" sz="18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es-ES" sz="2000" b="1" dirty="0">
              <a:effectLst>
                <a:outerShdw blurRad="38100" dist="38100" dir="2700000" algn="tl">
                  <a:srgbClr val="000000">
                    <a:alpha val="43137"/>
                  </a:srgbClr>
                </a:outerShdw>
              </a:effectLst>
            </a:rPr>
            <a:t>Dios dice a Israel lo que Él va a hacer</a:t>
          </a:r>
          <a:endParaRPr lang="es-ES" sz="20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es-ES" sz="1800" b="1" dirty="0"/>
            <a:t>Enviará a Su Ángel para guardarlos e introducirlos [protección] (23:20)</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es-ES" sz="1800" b="1" dirty="0"/>
            <a:t>El Ángel ira delante de ellos y los llevará hasta Canaán [dirección] (23:23)</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es-ES" sz="1800" b="1"/>
            <a:t>Enviará terror a los habitantes (23:27)</a:t>
          </a:r>
          <a:endParaRPr lang="es-ES" sz="180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es-ES" sz="1800" b="1" dirty="0"/>
            <a:t>Enviará la avispa para expulsarlos (23:28)</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es-ES" sz="1800" b="1" dirty="0"/>
            <a:t>Los echará paulatinamente (23:29-30)</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es-ES" sz="1800" b="1" dirty="0"/>
            <a:t>Los entregará a Israel hasta que dominen desde el Mediterráneo hasta el Éufrates (23:31)</a:t>
          </a:r>
          <a:endParaRPr lang="es-ES" sz="18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34763"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39621">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205851"/>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Dios dice a Israel lo que debía hacer</a:t>
          </a:r>
          <a:endParaRPr lang="es-ES" sz="2000" kern="1200" dirty="0">
            <a:effectLst>
              <a:outerShdw blurRad="38100" dist="38100" dir="2700000" algn="tl">
                <a:srgbClr val="000000">
                  <a:alpha val="43137"/>
                </a:srgbClr>
              </a:outerShdw>
            </a:effectLst>
          </a:endParaRPr>
        </a:p>
      </dsp:txBody>
      <dsp:txXfrm>
        <a:off x="20067" y="222948"/>
        <a:ext cx="2222998" cy="549551"/>
      </dsp:txXfrm>
    </dsp:sp>
    <dsp:sp modelId="{764F3D33-8790-42F3-A612-9A10B698F301}">
      <dsp:nvSpPr>
        <dsp:cNvPr id="0" name=""/>
        <dsp:cNvSpPr/>
      </dsp:nvSpPr>
      <dsp:spPr>
        <a:xfrm>
          <a:off x="228689" y="789597"/>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935533"/>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Oír su voz, para que Dios sea enemigo de sus enemigos </a:t>
          </a:r>
          <a:br>
            <a:rPr lang="es-ES" sz="1800" b="1" kern="1200" dirty="0"/>
          </a:br>
          <a:r>
            <a:rPr lang="es-ES" sz="1800" b="1" kern="1200" dirty="0"/>
            <a:t>(23:21-22)</a:t>
          </a:r>
          <a:endParaRPr lang="es-ES" sz="1800" kern="1200" dirty="0"/>
        </a:p>
      </dsp:txBody>
      <dsp:txXfrm>
        <a:off x="494546" y="975671"/>
        <a:ext cx="1868874" cy="1290142"/>
      </dsp:txXfrm>
    </dsp:sp>
    <dsp:sp modelId="{646C048A-3FAC-4BFD-8BC1-3F55D6CA3F61}">
      <dsp:nvSpPr>
        <dsp:cNvPr id="0" name=""/>
        <dsp:cNvSpPr/>
      </dsp:nvSpPr>
      <dsp:spPr>
        <a:xfrm>
          <a:off x="228689" y="789597"/>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413782"/>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Servir solo a Dios, para que Él quite toda enfermedad (23:24-26)</a:t>
          </a:r>
          <a:endParaRPr lang="es-ES" sz="1800" kern="1200" dirty="0"/>
        </a:p>
      </dsp:txBody>
      <dsp:txXfrm>
        <a:off x="494546" y="2453920"/>
        <a:ext cx="1868874" cy="1290142"/>
      </dsp:txXfrm>
    </dsp:sp>
    <dsp:sp modelId="{2CAC2AF5-3F99-4D75-A510-79A9E815886C}">
      <dsp:nvSpPr>
        <dsp:cNvPr id="0" name=""/>
        <dsp:cNvSpPr/>
      </dsp:nvSpPr>
      <dsp:spPr>
        <a:xfrm>
          <a:off x="228689" y="789597"/>
          <a:ext cx="225719" cy="3787642"/>
        </a:xfrm>
        <a:custGeom>
          <a:avLst/>
          <a:gdLst/>
          <a:ahLst/>
          <a:cxnLst/>
          <a:rect l="0" t="0" r="0" b="0"/>
          <a:pathLst>
            <a:path>
              <a:moveTo>
                <a:pt x="0" y="0"/>
              </a:moveTo>
              <a:lnTo>
                <a:pt x="0" y="3787642"/>
              </a:lnTo>
              <a:lnTo>
                <a:pt x="225719" y="3787642"/>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892030"/>
          <a:ext cx="1949150" cy="1370418"/>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No hacer alianza alguna con los cananeos, para no adorar a sus dioses (23:32-33)</a:t>
          </a:r>
          <a:endParaRPr lang="es-ES" sz="1800" kern="1200" dirty="0"/>
        </a:p>
      </dsp:txBody>
      <dsp:txXfrm>
        <a:off x="494546" y="3932168"/>
        <a:ext cx="1868874" cy="1290142"/>
      </dsp:txXfrm>
    </dsp:sp>
    <dsp:sp modelId="{2C16D801-25D9-476F-A96A-456EF4DC99BF}">
      <dsp:nvSpPr>
        <dsp:cNvPr id="0" name=""/>
        <dsp:cNvSpPr/>
      </dsp:nvSpPr>
      <dsp:spPr>
        <a:xfrm>
          <a:off x="2552035" y="205851"/>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Dios dice a Israel lo que Él va a hacer</a:t>
          </a:r>
          <a:endParaRPr lang="es-ES" sz="2000" kern="1200" dirty="0">
            <a:effectLst>
              <a:outerShdw blurRad="38100" dist="38100" dir="2700000" algn="tl">
                <a:srgbClr val="000000">
                  <a:alpha val="43137"/>
                </a:srgbClr>
              </a:outerShdw>
            </a:effectLst>
          </a:endParaRPr>
        </a:p>
      </dsp:txBody>
      <dsp:txXfrm>
        <a:off x="2569132" y="222948"/>
        <a:ext cx="2551740" cy="549551"/>
      </dsp:txXfrm>
    </dsp:sp>
    <dsp:sp modelId="{48A48776-191B-4C31-B6FC-C0F773CE0533}">
      <dsp:nvSpPr>
        <dsp:cNvPr id="0" name=""/>
        <dsp:cNvSpPr/>
      </dsp:nvSpPr>
      <dsp:spPr>
        <a:xfrm>
          <a:off x="2810629" y="789597"/>
          <a:ext cx="258593" cy="553452"/>
        </a:xfrm>
        <a:custGeom>
          <a:avLst/>
          <a:gdLst/>
          <a:ahLst/>
          <a:cxnLst/>
          <a:rect l="0" t="0" r="0" b="0"/>
          <a:pathLst>
            <a:path>
              <a:moveTo>
                <a:pt x="0" y="0"/>
              </a:moveTo>
              <a:lnTo>
                <a:pt x="0" y="553452"/>
              </a:lnTo>
              <a:lnTo>
                <a:pt x="258593" y="553452"/>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935533"/>
          <a:ext cx="2890456" cy="815031"/>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Enviará a Su Ángel para guardarlos e introducirlos [protección] (23:20)</a:t>
          </a:r>
          <a:endParaRPr lang="es-ES" sz="1800" kern="1200" dirty="0"/>
        </a:p>
      </dsp:txBody>
      <dsp:txXfrm>
        <a:off x="3093093" y="959404"/>
        <a:ext cx="2842714" cy="767289"/>
      </dsp:txXfrm>
    </dsp:sp>
    <dsp:sp modelId="{FC03CFAA-8D1B-4B4D-B6E7-202EB01B9AF3}">
      <dsp:nvSpPr>
        <dsp:cNvPr id="0" name=""/>
        <dsp:cNvSpPr/>
      </dsp:nvSpPr>
      <dsp:spPr>
        <a:xfrm>
          <a:off x="2810629" y="789597"/>
          <a:ext cx="258593" cy="1533097"/>
        </a:xfrm>
        <a:custGeom>
          <a:avLst/>
          <a:gdLst/>
          <a:ahLst/>
          <a:cxnLst/>
          <a:rect l="0" t="0" r="0" b="0"/>
          <a:pathLst>
            <a:path>
              <a:moveTo>
                <a:pt x="0" y="0"/>
              </a:moveTo>
              <a:lnTo>
                <a:pt x="0" y="1533097"/>
              </a:lnTo>
              <a:lnTo>
                <a:pt x="258593" y="153309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896501"/>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El Ángel ira delante de ellos y los llevará hasta Canaán [dirección] (23:23)</a:t>
          </a:r>
          <a:endParaRPr lang="es-ES" sz="1800" kern="1200" dirty="0"/>
        </a:p>
      </dsp:txBody>
      <dsp:txXfrm>
        <a:off x="3094188" y="1921467"/>
        <a:ext cx="2840524" cy="802453"/>
      </dsp:txXfrm>
    </dsp:sp>
    <dsp:sp modelId="{0B4D5CE0-CDE7-416B-8E23-2559268C5123}">
      <dsp:nvSpPr>
        <dsp:cNvPr id="0" name=""/>
        <dsp:cNvSpPr/>
      </dsp:nvSpPr>
      <dsp:spPr>
        <a:xfrm>
          <a:off x="2810629" y="789597"/>
          <a:ext cx="258593" cy="2397099"/>
        </a:xfrm>
        <a:custGeom>
          <a:avLst/>
          <a:gdLst/>
          <a:ahLst/>
          <a:cxnLst/>
          <a:rect l="0" t="0" r="0" b="0"/>
          <a:pathLst>
            <a:path>
              <a:moveTo>
                <a:pt x="0" y="0"/>
              </a:moveTo>
              <a:lnTo>
                <a:pt x="0" y="2397099"/>
              </a:lnTo>
              <a:lnTo>
                <a:pt x="258593" y="239709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894823"/>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a:t>Enviará terror a los habitantes (23:27)</a:t>
          </a:r>
          <a:endParaRPr lang="es-ES" sz="1800" kern="1200"/>
        </a:p>
      </dsp:txBody>
      <dsp:txXfrm>
        <a:off x="3086319" y="2911920"/>
        <a:ext cx="2856262" cy="549551"/>
      </dsp:txXfrm>
    </dsp:sp>
    <dsp:sp modelId="{C9AD4B2F-B8D5-441A-822E-E35D0C26A0F9}">
      <dsp:nvSpPr>
        <dsp:cNvPr id="0" name=""/>
        <dsp:cNvSpPr/>
      </dsp:nvSpPr>
      <dsp:spPr>
        <a:xfrm>
          <a:off x="2810629" y="789597"/>
          <a:ext cx="258593" cy="3126781"/>
        </a:xfrm>
        <a:custGeom>
          <a:avLst/>
          <a:gdLst/>
          <a:ahLst/>
          <a:cxnLst/>
          <a:rect l="0" t="0" r="0" b="0"/>
          <a:pathLst>
            <a:path>
              <a:moveTo>
                <a:pt x="0" y="0"/>
              </a:moveTo>
              <a:lnTo>
                <a:pt x="0" y="3126781"/>
              </a:lnTo>
              <a:lnTo>
                <a:pt x="258593" y="312678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624505"/>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Enviará la avispa para expulsarlos (23:28)</a:t>
          </a:r>
          <a:endParaRPr lang="es-ES" sz="1800" kern="1200" dirty="0"/>
        </a:p>
      </dsp:txBody>
      <dsp:txXfrm>
        <a:off x="3086319" y="3641602"/>
        <a:ext cx="2856262" cy="549551"/>
      </dsp:txXfrm>
    </dsp:sp>
    <dsp:sp modelId="{B84EDD32-83AD-4C7B-8D37-09AEC8E052F9}">
      <dsp:nvSpPr>
        <dsp:cNvPr id="0" name=""/>
        <dsp:cNvSpPr/>
      </dsp:nvSpPr>
      <dsp:spPr>
        <a:xfrm>
          <a:off x="2810629" y="789597"/>
          <a:ext cx="258593" cy="3856463"/>
        </a:xfrm>
        <a:custGeom>
          <a:avLst/>
          <a:gdLst/>
          <a:ahLst/>
          <a:cxnLst/>
          <a:rect l="0" t="0" r="0" b="0"/>
          <a:pathLst>
            <a:path>
              <a:moveTo>
                <a:pt x="0" y="0"/>
              </a:moveTo>
              <a:lnTo>
                <a:pt x="0" y="3856463"/>
              </a:lnTo>
              <a:lnTo>
                <a:pt x="258593" y="385646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354187"/>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Los echará paulatinamente (23:29-30)</a:t>
          </a:r>
          <a:endParaRPr lang="es-ES" sz="1800" kern="1200" dirty="0"/>
        </a:p>
      </dsp:txBody>
      <dsp:txXfrm>
        <a:off x="3086319" y="4371284"/>
        <a:ext cx="2856262" cy="549551"/>
      </dsp:txXfrm>
    </dsp:sp>
    <dsp:sp modelId="{B18A2427-8B60-4E58-9E91-3D82907DCED2}">
      <dsp:nvSpPr>
        <dsp:cNvPr id="0" name=""/>
        <dsp:cNvSpPr/>
      </dsp:nvSpPr>
      <dsp:spPr>
        <a:xfrm>
          <a:off x="2810629" y="789597"/>
          <a:ext cx="258593" cy="4821237"/>
        </a:xfrm>
        <a:custGeom>
          <a:avLst/>
          <a:gdLst/>
          <a:ahLst/>
          <a:cxnLst/>
          <a:rect l="0" t="0" r="0" b="0"/>
          <a:pathLst>
            <a:path>
              <a:moveTo>
                <a:pt x="0" y="0"/>
              </a:moveTo>
              <a:lnTo>
                <a:pt x="0" y="4821237"/>
              </a:lnTo>
              <a:lnTo>
                <a:pt x="258593" y="482123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083869"/>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Los entregará a Israel hasta que dominen desde el Mediterráneo hasta el Éufrates (23:31)</a:t>
          </a:r>
          <a:endParaRPr lang="es-ES" sz="1800" kern="1200" dirty="0"/>
        </a:p>
      </dsp:txBody>
      <dsp:txXfrm>
        <a:off x="3100091" y="5114738"/>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09/08/2025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09/08/2025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3785652"/>
          </a:xfrm>
          <a:prstGeom prst="rect">
            <a:avLst/>
          </a:prstGeom>
          <a:noFill/>
        </p:spPr>
        <p:txBody>
          <a:bodyPr wrap="square" rtlCol="0">
            <a:spAutoFit/>
          </a:bodyPr>
          <a:lstStyle/>
          <a:p>
            <a:pPr algn="ctr"/>
            <a:r>
              <a:rPr lang="es-ES"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CÓMO VIVIR LA LEY</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3702937" cy="338554"/>
          </a:xfrm>
          <a:prstGeom prst="rect">
            <a:avLst/>
          </a:prstGeom>
          <a:noFill/>
        </p:spPr>
        <p:txBody>
          <a:bodyPr wrap="none" rtlCol="0">
            <a:spAutoFit/>
          </a:bodyPr>
          <a:lstStyle/>
          <a:p>
            <a:r>
              <a:rPr lang="es-ES" sz="1600" b="1" dirty="0">
                <a:solidFill>
                  <a:schemeClr val="accent2">
                    <a:lumMod val="20000"/>
                    <a:lumOff val="80000"/>
                  </a:schemeClr>
                </a:solidFill>
                <a:effectLst>
                  <a:outerShdw blurRad="38100" dist="38100" dir="2700000" algn="tl">
                    <a:srgbClr val="000000">
                      <a:alpha val="43137"/>
                    </a:srgbClr>
                  </a:outerShdw>
                </a:effectLst>
              </a:rPr>
              <a:t>Lección 9 para el 30 de agosto de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LA LEY DEL TALIÓN</a:t>
            </a: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“ojo por ojo, diente por diente, mano por mano, pie por pie”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(Éxodo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707886"/>
          </a:xfrm>
          <a:prstGeom prst="rect">
            <a:avLst/>
          </a:prstGeom>
          <a:noFill/>
        </p:spPr>
        <p:txBody>
          <a:bodyPr wrap="square" rtlCol="0">
            <a:spAutoFit/>
          </a:bodyPr>
          <a:lstStyle/>
          <a:p>
            <a:pPr>
              <a:spcBef>
                <a:spcPts val="600"/>
              </a:spcBef>
            </a:pPr>
            <a:r>
              <a:rPr lang="es-ES" sz="2000" b="1" dirty="0"/>
              <a:t>Cuando Jesús pronunció el sermón del monte anuló la ley del talión (Mt. </a:t>
            </a:r>
            <a:r>
              <a:rPr lang="es-ES" sz="2000" b="1"/>
              <a:t>5:38-42) … </a:t>
            </a:r>
            <a:r>
              <a:rPr lang="es-ES" sz="2000" b="1" dirty="0"/>
              <a:t>¿o no?</a:t>
            </a: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476750" y="4582089"/>
            <a:ext cx="7715250" cy="2246769"/>
          </a:xfrm>
          <a:prstGeom prst="rect">
            <a:avLst/>
          </a:prstGeom>
          <a:noFill/>
        </p:spPr>
        <p:txBody>
          <a:bodyPr wrap="square">
            <a:spAutoFit/>
          </a:bodyPr>
          <a:lstStyle/>
          <a:p>
            <a:pPr>
              <a:spcBef>
                <a:spcPts val="600"/>
              </a:spcBef>
            </a:pPr>
            <a:r>
              <a:rPr lang="es-ES" sz="2000" b="1" dirty="0"/>
              <a:t>Esta ley fue formulada con la intención de evitar la venganza, de poner fin a las contiendas sangrientas y a las represalias sin una investigación previa. Los daños debían ser evaluados por jueces, y luego se establecía y pagaba una compensación monetaria adecuada. Esta práctica surgió para evitar que las personas tomaran la justicia en sus manos. Era necesario hacer justicia, pero en armonía con la Ley de Dios.</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a:stretch>
            <a:fillRect/>
          </a:stretch>
        </p:blipFill>
        <p:spPr>
          <a:xfrm>
            <a:off x="219074" y="4156590"/>
            <a:ext cx="4086226" cy="2553891"/>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00601" y="4066157"/>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372235"/>
            <a:ext cx="7191375" cy="707886"/>
          </a:xfrm>
          <a:prstGeom prst="rect">
            <a:avLst/>
          </a:prstGeom>
          <a:noFill/>
        </p:spPr>
        <p:txBody>
          <a:bodyPr wrap="square">
            <a:spAutoFit/>
          </a:bodyPr>
          <a:lstStyle/>
          <a:p>
            <a:pPr>
              <a:spcBef>
                <a:spcPts val="600"/>
              </a:spcBef>
            </a:pPr>
            <a:r>
              <a:rPr lang="es-ES" sz="2000" b="1" dirty="0"/>
              <a:t>Nunca fue la verdadera intención de la ley del talión que una persona perdiese su ojo o su mano por haber dañado a otra.</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59892"/>
            <a:ext cx="7191374" cy="1631216"/>
          </a:xfrm>
          <a:prstGeom prst="rect">
            <a:avLst/>
          </a:prstGeom>
          <a:noFill/>
        </p:spPr>
        <p:txBody>
          <a:bodyPr wrap="square">
            <a:spAutoFit/>
          </a:bodyPr>
          <a:lstStyle/>
          <a:p>
            <a:pPr>
              <a:spcBef>
                <a:spcPts val="600"/>
              </a:spcBef>
            </a:pPr>
            <a:r>
              <a:rPr lang="es-ES" sz="2000" b="1" dirty="0"/>
              <a:t>La fórmula “oísteis que fue dicho… pero yo os digo” no anulaba ninguna ley (Jesús usó la misma fórmula para “no matarás” o “no cometerás adulterio”, pero nunca pretendería anularlas). En realidad, Jesús siempre ampliaba la Ley, la mejoraba, y le daba su verdadero significado.</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5">
                    <a:lumMod val="40000"/>
                    <a:lumOff val="60000"/>
                  </a:schemeClr>
                </a:solidFill>
              </a:rPr>
              <a:t>RECOMPENSA</a:t>
            </a:r>
            <a:r>
              <a:rPr lang="es-ES" sz="4400" b="1" dirty="0">
                <a:ln/>
                <a:solidFill>
                  <a:schemeClr val="accent4"/>
                </a:solidFill>
              </a:rPr>
              <a:t> Y </a:t>
            </a:r>
            <a:r>
              <a:rPr lang="es-ES" sz="4400" b="1" dirty="0">
                <a:ln/>
                <a:solidFill>
                  <a:srgbClr val="FFA3A3"/>
                </a:solidFill>
              </a:rPr>
              <a:t>CASTIGO</a:t>
            </a: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4" y="550366"/>
            <a:ext cx="8558212" cy="646331"/>
          </a:xfrm>
          <a:prstGeom prst="rect">
            <a:avLst/>
          </a:prstGeom>
          <a:noFill/>
        </p:spPr>
        <p:txBody>
          <a:bodyPr wrap="square">
            <a:spAutoFit/>
          </a:bodyPr>
          <a:lstStyle/>
          <a:p>
            <a:pPr algn="ctr"/>
            <a:r>
              <a:rPr lang="es-ES" b="1" dirty="0">
                <a:solidFill>
                  <a:srgbClr val="FBF4E0"/>
                </a:solidFill>
                <a:latin typeface="Comic Sans MS" panose="030F0702030302020204" pitchFamily="66" charset="0"/>
              </a:rPr>
              <a:t>“Si el homicidio no fue intencional, pues ya estaba de Dios que ocurriera, el asesino podrá huir al lugar que yo designaré” </a:t>
            </a:r>
            <a:r>
              <a:rPr lang="es-ES" sz="1400" b="1" dirty="0">
                <a:solidFill>
                  <a:srgbClr val="FBF4E0"/>
                </a:solidFill>
                <a:latin typeface="Comic Sans MS" panose="030F0702030302020204" pitchFamily="66" charset="0"/>
              </a:rPr>
              <a:t>(Éxodo 21:13 </a:t>
            </a:r>
            <a:r>
              <a:rPr lang="es-ES" sz="1100" b="1" dirty="0" err="1">
                <a:solidFill>
                  <a:srgbClr val="FBF4E0"/>
                </a:solidFill>
                <a:latin typeface="Comic Sans MS" panose="030F0702030302020204" pitchFamily="66" charset="0"/>
              </a:rPr>
              <a:t>NVI</a:t>
            </a:r>
            <a:r>
              <a:rPr lang="es-ES" sz="1400" b="1" dirty="0">
                <a:solidFill>
                  <a:srgbClr val="FBF4E0"/>
                </a:solidFill>
                <a:latin typeface="Comic Sans MS" panose="030F0702030302020204" pitchFamily="66" charset="0"/>
              </a:rPr>
              <a:t>)</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71450" y="1291947"/>
            <a:ext cx="6534150" cy="1015663"/>
          </a:xfrm>
          <a:prstGeom prst="rect">
            <a:avLst/>
          </a:prstGeom>
          <a:noFill/>
        </p:spPr>
        <p:txBody>
          <a:bodyPr wrap="square" rtlCol="0">
            <a:spAutoFit/>
          </a:bodyPr>
          <a:lstStyle/>
          <a:p>
            <a:pPr>
              <a:spcBef>
                <a:spcPts val="600"/>
              </a:spcBef>
            </a:pPr>
            <a:r>
              <a:rPr lang="es-ES" sz="2000" b="1" dirty="0"/>
              <a:t>El deseo de venganza está profundamente arraigado en nosotros. Y siempre es desproporcionado respecto al mal recibido: “si me ha hecho esto, yo le haré más”.</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4381500" y="4774168"/>
            <a:ext cx="7810500" cy="1015663"/>
          </a:xfrm>
          <a:prstGeom prst="rect">
            <a:avLst/>
          </a:prstGeom>
          <a:noFill/>
        </p:spPr>
        <p:txBody>
          <a:bodyPr wrap="square">
            <a:spAutoFit/>
          </a:bodyPr>
          <a:lstStyle/>
          <a:p>
            <a:pPr>
              <a:spcBef>
                <a:spcPts val="600"/>
              </a:spcBef>
            </a:pPr>
            <a:r>
              <a:rPr lang="es-ES" sz="2000" b="1" dirty="0"/>
              <a:t>Aunque la venganza personal es tolerada en el código del pacto, se le puso freno al crear un sistema judicial que evitase los abusos (</a:t>
            </a:r>
            <a:r>
              <a:rPr lang="es-ES" sz="2000" b="1" dirty="0" err="1"/>
              <a:t>Éx</a:t>
            </a:r>
            <a:r>
              <a:rPr lang="es-ES" sz="2000" b="1" dirty="0"/>
              <a:t>. 21:12-13, 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6224" y="4641899"/>
            <a:ext cx="3857625"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171450" y="3615660"/>
            <a:ext cx="6534150" cy="1015663"/>
          </a:xfrm>
          <a:prstGeom prst="rect">
            <a:avLst/>
          </a:prstGeom>
          <a:noFill/>
        </p:spPr>
        <p:txBody>
          <a:bodyPr wrap="square">
            <a:spAutoFit/>
          </a:bodyPr>
          <a:lstStyle/>
          <a:p>
            <a:pPr>
              <a:spcBef>
                <a:spcPts val="600"/>
              </a:spcBef>
            </a:pPr>
            <a:r>
              <a:rPr lang="es-ES" sz="2000" b="1" dirty="0"/>
              <a:t>Dios no nos dice que el agresor no sea castigado, ni que ningún acto sea vengado. Pero nos dice claramente, que Él será el vengador (Ro. 12:19-21). </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171449" y="2318186"/>
            <a:ext cx="6534149" cy="1323439"/>
          </a:xfrm>
          <a:prstGeom prst="rect">
            <a:avLst/>
          </a:prstGeom>
          <a:noFill/>
        </p:spPr>
        <p:txBody>
          <a:bodyPr wrap="square">
            <a:spAutoFit/>
          </a:bodyPr>
          <a:lstStyle/>
          <a:p>
            <a:pPr>
              <a:spcBef>
                <a:spcPts val="600"/>
              </a:spcBef>
            </a:pPr>
            <a:r>
              <a:rPr lang="es-ES" sz="2000" b="1" dirty="0"/>
              <a:t>Jesús nos invita a hacer lo contrario a lo que deseamos: pagar bien por mal (Mt. 5:44). Entonces ¿dónde queda la justicia? ¿Quién pagará al agresor lo que merece?</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4381499" y="5790961"/>
            <a:ext cx="7810499" cy="1015663"/>
          </a:xfrm>
          <a:prstGeom prst="rect">
            <a:avLst/>
          </a:prstGeom>
          <a:noFill/>
        </p:spPr>
        <p:txBody>
          <a:bodyPr wrap="square">
            <a:spAutoFit/>
          </a:bodyPr>
          <a:lstStyle/>
          <a:p>
            <a:pPr>
              <a:spcBef>
                <a:spcPts val="600"/>
              </a:spcBef>
            </a:pPr>
            <a:r>
              <a:rPr lang="es-ES" sz="2000" b="1" dirty="0"/>
              <a:t>Nadie puede asumir el papel simultáneo de juez, jurado y verdugo. Si se debe castigar, debe ser hecho a través de un proceso judicial justo. Y Cristo será el Juez final supremo e inapelable.</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59806" y="620316"/>
            <a:ext cx="7672388"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“Como Creador de todo, Dios es gobernador de todo, y está comprometido a hacer cumplir su ley en todo el universo. Esperar de sus criaturas menos que la perfecta obediencia a su ley sería abandonarlas a la ruina. No castigar la transgresión de la ley sería confundir al universo. La ley moral es el muro que Dios interpone entre el agente humano y el pecado. Así, la sabiduría infinita ha puesto ante los hombres la distinción entre el bien y el mal, entre el pecado y la santidad”</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s-ES" sz="1600" b="1" dirty="0"/>
              <a:t>E. G. W. (</a:t>
            </a:r>
            <a:r>
              <a:rPr lang="en-US" sz="1600" b="1" noProof="0" dirty="0"/>
              <a:t>The Signs of the Times</a:t>
            </a:r>
            <a:r>
              <a:rPr lang="es-ES" sz="1600" b="1" dirty="0"/>
              <a:t>, 5 de junio de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460237"/>
            <a:ext cx="5487924" cy="332398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“El Señor dijo a Moisés: ‘Así dirás a los israelitas: Ustedes han visto que les hablé desde el cielo. No hagan ningún dios de plata ni de oro para ponerlo junto a mí’ ” </a:t>
            </a:r>
            <a:r>
              <a:rPr kumimoji="0" lang="es-ES" sz="20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Éxodo 20:22-23</a:t>
            </a:r>
          </a:p>
        </p:txBody>
      </p:sp>
    </p:spTree>
    <p:extLst>
      <p:ext uri="{BB962C8B-B14F-4D97-AF65-F5344CB8AC3E}">
        <p14:creationId xmlns:p14="http://schemas.microsoft.com/office/powerpoint/2010/main" val="3263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5762625"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3C219F"/>
                </a:highlight>
              </a:rPr>
              <a:t> Cómo vivir la ley:</a:t>
            </a:r>
          </a:p>
          <a:p>
            <a:pPr lvl="1">
              <a:spcBef>
                <a:spcPts val="600"/>
              </a:spcBef>
            </a:pPr>
            <a:r>
              <a:rPr lang="es-ES" sz="2000" b="1" dirty="0"/>
              <a:t>Cómo gestionar la violencia (Éxodo 21:1-32)</a:t>
            </a:r>
          </a:p>
          <a:p>
            <a:pPr lvl="1">
              <a:spcBef>
                <a:spcPts val="600"/>
              </a:spcBef>
            </a:pPr>
            <a:r>
              <a:rPr lang="es-ES" sz="2000" b="1" dirty="0"/>
              <a:t>Cómo vivir en sociedad (Éxodo 21:33-23:19)</a:t>
            </a:r>
          </a:p>
          <a:p>
            <a:pPr lvl="1">
              <a:spcBef>
                <a:spcPts val="600"/>
              </a:spcBef>
            </a:pPr>
            <a:r>
              <a:rPr lang="es-ES" sz="2000" b="1" dirty="0"/>
              <a:t>Cómo obtener la victoria (Éxodo 23:20-33)</a:t>
            </a:r>
          </a:p>
          <a:p>
            <a:pPr>
              <a:spcBef>
                <a:spcPts val="1800"/>
              </a:spcBef>
            </a:pPr>
            <a:r>
              <a:rPr lang="es-ES" sz="2000" b="1" dirty="0">
                <a:solidFill>
                  <a:schemeClr val="bg1"/>
                </a:solidFill>
                <a:highlight>
                  <a:srgbClr val="A3377A"/>
                </a:highlight>
              </a:rPr>
              <a:t> Cómo entender la ley:</a:t>
            </a:r>
          </a:p>
          <a:p>
            <a:pPr lvl="1">
              <a:spcBef>
                <a:spcPts val="600"/>
              </a:spcBef>
            </a:pPr>
            <a:r>
              <a:rPr lang="es-ES" sz="2000" b="1" dirty="0"/>
              <a:t>La ley del talión.</a:t>
            </a:r>
          </a:p>
          <a:p>
            <a:pPr lvl="1">
              <a:spcBef>
                <a:spcPts val="600"/>
              </a:spcBef>
            </a:pPr>
            <a:r>
              <a:rPr lang="es-ES" sz="2000" b="1" dirty="0"/>
              <a:t>Recompensa y castigo.</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spcBef>
                <a:spcPts val="600"/>
              </a:spcBef>
            </a:pPr>
            <a:r>
              <a:rPr lang="es-ES" sz="2000" b="1" dirty="0"/>
              <a:t>Tras proclamar el Decálogo, el pueblo pidió a Moisés que fuese el intermediario entre Dios y ellos (</a:t>
            </a:r>
            <a:r>
              <a:rPr lang="es-ES" sz="2000" b="1" dirty="0" err="1"/>
              <a:t>Éx</a:t>
            </a:r>
            <a:r>
              <a:rPr lang="es-ES" sz="2000" b="1" dirty="0"/>
              <a:t>. 20:19). A partir de ese momento, Dios dio las leyes a Moisés, y éste las transmitió al pueblo.</a:t>
            </a: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es-ES" sz="2000" b="1" dirty="0"/>
              <a:t>Son, en definitiva, la aplicación práctica de los diez mandamientos a casos específicos de la vida cotidiana.</a:t>
            </a: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spcBef>
                <a:spcPts val="600"/>
              </a:spcBef>
            </a:pPr>
            <a:r>
              <a:rPr lang="es-ES" sz="2000" b="1" dirty="0"/>
              <a:t>Estas leyes, denominadas “código del pacto”, estaban destinadas a regular la vida del pueblo de Israel y, por lo tanto, también las nuestras (con las adaptaciones necesarias a nuestra realidad actual).</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chemeClr val="accent5"/>
                </a:solidFill>
              </a:rPr>
              <a:t>CÓMO VIVIR LA LEY</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3"/>
                  </a:solidFill>
                  <a:prstDash val="solid"/>
                </a:ln>
                <a:solidFill>
                  <a:srgbClr val="FFFFFF"/>
                </a:solidFill>
                <a:effectLst>
                  <a:outerShdw blurRad="38100" dist="22860" dir="5400000" algn="tl" rotWithShape="0">
                    <a:schemeClr val="tx1"/>
                  </a:outerShdw>
                </a:effectLst>
              </a:rPr>
              <a:t>CÓMO GESTIONAR LA VIOLENCIA </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636091"/>
            <a:ext cx="8715375" cy="369332"/>
          </a:xfrm>
          <a:prstGeom prst="rect">
            <a:avLst/>
          </a:prstGeom>
          <a:noFill/>
        </p:spPr>
        <p:txBody>
          <a:bodyPr wrap="square">
            <a:spAutoFit/>
          </a:bodyPr>
          <a:lstStyle/>
          <a:p>
            <a:pPr algn="ctr"/>
            <a:r>
              <a:rPr lang="es-E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“El que hiriere a alguno, haciéndole así morir, él morirá” </a:t>
            </a:r>
            <a:r>
              <a:rPr lang="es-ES"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(Éxodo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248829"/>
            <a:ext cx="12191999" cy="400110"/>
          </a:xfrm>
          <a:prstGeom prst="rect">
            <a:avLst/>
          </a:prstGeom>
          <a:noFill/>
        </p:spPr>
        <p:txBody>
          <a:bodyPr wrap="square" rtlCol="0">
            <a:spAutoFit/>
          </a:bodyPr>
          <a:lstStyle/>
          <a:p>
            <a:pPr algn="ctr">
              <a:spcBef>
                <a:spcPts val="600"/>
              </a:spcBef>
            </a:pPr>
            <a:r>
              <a:rPr lang="es-ES" sz="2000" b="1" dirty="0"/>
              <a:t>El código del pacto comienza regulando tres aspectos vitales para la sociedad hebrea: </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1861762"/>
            <a:ext cx="6096000" cy="4401205"/>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s-ES" sz="2000" b="1" dirty="0">
                <a:solidFill>
                  <a:srgbClr val="FF0000"/>
                </a:solidFill>
              </a:rPr>
              <a:t>La esclavitud (</a:t>
            </a:r>
            <a:r>
              <a:rPr lang="es-ES" sz="2000" b="1" dirty="0" err="1">
                <a:solidFill>
                  <a:srgbClr val="FF0000"/>
                </a:solidFill>
              </a:rPr>
              <a:t>Éx</a:t>
            </a:r>
            <a:r>
              <a:rPr lang="es-ES" sz="2000" b="1" dirty="0">
                <a:solidFill>
                  <a:srgbClr val="FF0000"/>
                </a:solidFill>
              </a:rPr>
              <a:t>. 21:2-11)</a:t>
            </a:r>
          </a:p>
          <a:p>
            <a:pPr marL="914400" lvl="1" indent="-457200">
              <a:buClr>
                <a:srgbClr val="FF0000"/>
              </a:buClr>
              <a:buFont typeface="Wingdings" panose="05000000000000000000" pitchFamily="2" charset="2"/>
              <a:buChar char="q"/>
            </a:pPr>
            <a:r>
              <a:rPr lang="es-ES" sz="2000" b="1" dirty="0"/>
              <a:t>Los varones salían libres al séptimo año</a:t>
            </a:r>
          </a:p>
          <a:p>
            <a:pPr marL="914400" lvl="1" indent="-457200">
              <a:buClr>
                <a:srgbClr val="FF0000"/>
              </a:buClr>
              <a:buFont typeface="Wingdings" panose="05000000000000000000" pitchFamily="2" charset="2"/>
              <a:buChar char="q"/>
            </a:pPr>
            <a:r>
              <a:rPr lang="es-ES" sz="2000" b="1" dirty="0"/>
              <a:t>Las mujeres, si no se casaban, también salían libres</a:t>
            </a:r>
          </a:p>
          <a:p>
            <a:pPr marL="914400" lvl="1" indent="-457200">
              <a:buClr>
                <a:srgbClr val="FF0000"/>
              </a:buClr>
              <a:buFont typeface="Wingdings" panose="05000000000000000000" pitchFamily="2" charset="2"/>
              <a:buChar char="q"/>
            </a:pPr>
            <a:r>
              <a:rPr lang="es-ES" sz="2000" b="1" dirty="0"/>
              <a:t>Un hombre podía quedar como esclavo si así lo decidía</a:t>
            </a:r>
          </a:p>
          <a:p>
            <a:pPr marL="457200" indent="-457200">
              <a:buFont typeface="+mj-lt"/>
              <a:buAutoNum type="arabicPeriod"/>
            </a:pPr>
            <a:r>
              <a:rPr lang="es-ES" sz="2000" b="1" dirty="0">
                <a:solidFill>
                  <a:srgbClr val="004DE6"/>
                </a:solidFill>
              </a:rPr>
              <a:t>La pena de muerte (</a:t>
            </a:r>
            <a:r>
              <a:rPr lang="es-ES" sz="2000" b="1" dirty="0" err="1">
                <a:solidFill>
                  <a:srgbClr val="004DE6"/>
                </a:solidFill>
              </a:rPr>
              <a:t>Éx</a:t>
            </a:r>
            <a:r>
              <a:rPr lang="es-ES" sz="2000" b="1" dirty="0">
                <a:solidFill>
                  <a:srgbClr val="004DE6"/>
                </a:solidFill>
              </a:rPr>
              <a:t>. 21:12-17)</a:t>
            </a:r>
          </a:p>
          <a:p>
            <a:pPr marL="914400" lvl="1" indent="-457200">
              <a:buClr>
                <a:srgbClr val="004DE6"/>
              </a:buClr>
              <a:buFont typeface="Wingdings" panose="05000000000000000000" pitchFamily="2" charset="2"/>
              <a:buChar char="q"/>
            </a:pPr>
            <a:r>
              <a:rPr lang="es-ES" sz="2000" b="1" dirty="0"/>
              <a:t>Para el asesino intencional</a:t>
            </a:r>
          </a:p>
          <a:p>
            <a:pPr marL="914400" lvl="1" indent="-457200">
              <a:buClr>
                <a:srgbClr val="004DE6"/>
              </a:buClr>
              <a:buFont typeface="Wingdings" panose="05000000000000000000" pitchFamily="2" charset="2"/>
              <a:buChar char="q"/>
            </a:pPr>
            <a:r>
              <a:rPr lang="es-ES" sz="2000" b="1" dirty="0"/>
              <a:t>Para el que hiera o maldiga a sus padres</a:t>
            </a:r>
          </a:p>
          <a:p>
            <a:pPr marL="914400" lvl="1" indent="-457200">
              <a:buClr>
                <a:srgbClr val="004DE6"/>
              </a:buClr>
              <a:buFont typeface="Wingdings" panose="05000000000000000000" pitchFamily="2" charset="2"/>
              <a:buChar char="q"/>
            </a:pPr>
            <a:r>
              <a:rPr lang="es-ES" sz="2000" b="1" dirty="0"/>
              <a:t>Para el secuestrador</a:t>
            </a:r>
          </a:p>
          <a:p>
            <a:pPr marL="457200" indent="-457200">
              <a:buFont typeface="+mj-lt"/>
              <a:buAutoNum type="arabicPeriod"/>
            </a:pPr>
            <a:r>
              <a:rPr lang="es-ES" sz="2000" b="1" dirty="0">
                <a:solidFill>
                  <a:srgbClr val="DB6A12"/>
                </a:solidFill>
              </a:rPr>
              <a:t>Las lesiones (</a:t>
            </a:r>
            <a:r>
              <a:rPr lang="es-ES" sz="2000" b="1" dirty="0" err="1">
                <a:solidFill>
                  <a:srgbClr val="DB6A12"/>
                </a:solidFill>
              </a:rPr>
              <a:t>Éx</a:t>
            </a:r>
            <a:r>
              <a:rPr lang="es-ES" sz="2000" b="1" dirty="0">
                <a:solidFill>
                  <a:srgbClr val="DB6A12"/>
                </a:solidFill>
              </a:rPr>
              <a:t>. 21:18-32)</a:t>
            </a:r>
          </a:p>
          <a:p>
            <a:pPr marL="914400" lvl="1" indent="-457200">
              <a:buClr>
                <a:srgbClr val="DB6A12"/>
              </a:buClr>
              <a:buFont typeface="Wingdings" panose="05000000000000000000" pitchFamily="2" charset="2"/>
              <a:buChar char="q"/>
            </a:pPr>
            <a:r>
              <a:rPr lang="es-ES" sz="2000" b="1" dirty="0"/>
              <a:t>Obligación de compensación económica</a:t>
            </a:r>
          </a:p>
          <a:p>
            <a:pPr marL="914400" lvl="1" indent="-457200">
              <a:buClr>
                <a:srgbClr val="DB6A12"/>
              </a:buClr>
              <a:buFont typeface="Wingdings" panose="05000000000000000000" pitchFamily="2" charset="2"/>
              <a:buChar char="q"/>
            </a:pPr>
            <a:r>
              <a:rPr lang="es-ES" sz="2000" b="1" dirty="0"/>
              <a:t>Si se produce un aborto, el juez y la mujer (con su marido) imponen la multa</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es-ES" sz="2000" b="1" dirty="0"/>
              <a:t>Todas estas leyes intentan frenar el abuso y la violencia entre las personas.</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CÓMO VIVIR EN SOCIEDAD </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923330"/>
          </a:xfrm>
          <a:prstGeom prst="rect">
            <a:avLst/>
          </a:prstGeom>
          <a:noFill/>
        </p:spPr>
        <p:txBody>
          <a:bodyPr wrap="square">
            <a:spAutoFit/>
          </a:bodyPr>
          <a:lstStyle/>
          <a:p>
            <a:pPr algn="ct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“Si alguien seduce a una mujer virgen que no esté comprometida para casarse, y se acuesta con ella, deberá pagarle su precio al padre y tomarla por esposa” </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(Éxodo 22:16 </a:t>
            </a:r>
            <a:r>
              <a:rPr lang="es-ES" sz="1100" b="1" dirty="0" err="1">
                <a:solidFill>
                  <a:srgbClr val="B9FFB9"/>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1015663"/>
          </a:xfrm>
          <a:prstGeom prst="rect">
            <a:avLst/>
          </a:prstGeom>
          <a:noFill/>
        </p:spPr>
        <p:txBody>
          <a:bodyPr wrap="square" rtlCol="0">
            <a:spAutoFit/>
          </a:bodyPr>
          <a:lstStyle/>
          <a:p>
            <a:pPr>
              <a:spcBef>
                <a:spcPts val="600"/>
              </a:spcBef>
            </a:pPr>
            <a:r>
              <a:rPr lang="es-ES" sz="2000" b="1" dirty="0"/>
              <a:t>Dios no se conformó con dejarnos unas leyes “base” y dejar que nosotros las apliquemos según nuestro criterio. Se preocupó de dar ejemplos concretos para que pudiésemos aplicarlas de la forma correcta.</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320219" cy="2246769"/>
          </a:xfrm>
          <a:prstGeom prst="rect">
            <a:avLst/>
          </a:prstGeom>
          <a:noFill/>
        </p:spPr>
        <p:txBody>
          <a:bodyPr wrap="square">
            <a:spAutoFit/>
          </a:bodyPr>
          <a:lstStyle/>
          <a:p>
            <a:pPr>
              <a:spcBef>
                <a:spcPts val="600"/>
              </a:spcBef>
            </a:pPr>
            <a:r>
              <a:rPr lang="es-ES" sz="2000" b="1" dirty="0"/>
              <a:t>Al ser un pacto entre Dios y su pueblo, estas leyes incluían también la forma en la que nos debemos relacionar con Él. A los descansos sabáticos se añadía la obligación de guardar las fiestas que nos recuerdan la liberación del pecado, la protección divina, y el futuro glorioso que nos espera.</a:t>
            </a:r>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15663"/>
          </a:xfrm>
          <a:prstGeom prst="rect">
            <a:avLst/>
          </a:prstGeom>
          <a:noFill/>
        </p:spPr>
        <p:txBody>
          <a:bodyPr wrap="square">
            <a:spAutoFit/>
          </a:bodyPr>
          <a:lstStyle/>
          <a:p>
            <a:pPr>
              <a:spcBef>
                <a:spcPts val="600"/>
              </a:spcBef>
            </a:pPr>
            <a:r>
              <a:rPr lang="es-ES" sz="2000" b="1" dirty="0"/>
              <a:t>Se hace énfasis especial en la protección de los débiles y marginados, pero sin concederles beneficios injustos –es decir, sin pervertir la justicia para beneficiarlos o perjudicarlos (</a:t>
            </a:r>
            <a:r>
              <a:rPr lang="es-ES" sz="2000" b="1" dirty="0" err="1"/>
              <a:t>Éx</a:t>
            </a:r>
            <a:r>
              <a:rPr lang="es-ES" sz="2000" b="1" dirty="0"/>
              <a:t>. 22:21-23; 23:2-3, 6).</a:t>
            </a: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835200"/>
            <a:ext cx="9124259" cy="707886"/>
          </a:xfrm>
          <a:prstGeom prst="rect">
            <a:avLst/>
          </a:prstGeom>
          <a:noFill/>
        </p:spPr>
        <p:txBody>
          <a:bodyPr wrap="square">
            <a:spAutoFit/>
          </a:bodyPr>
          <a:lstStyle/>
          <a:p>
            <a:pPr>
              <a:spcBef>
                <a:spcPts val="600"/>
              </a:spcBef>
            </a:pPr>
            <a:r>
              <a:rPr lang="es-ES" sz="2000" b="1" dirty="0"/>
              <a:t>Estos ejemplos incluyen ataque entre animales (</a:t>
            </a:r>
            <a:r>
              <a:rPr lang="es-ES" sz="2000" b="1" dirty="0" err="1"/>
              <a:t>Éx</a:t>
            </a:r>
            <a:r>
              <a:rPr lang="es-ES" sz="2000" b="1" dirty="0"/>
              <a:t>. 21:35-36); préstamos y alquileres (</a:t>
            </a:r>
            <a:r>
              <a:rPr lang="es-ES" sz="2000" b="1" dirty="0" err="1"/>
              <a:t>Éx</a:t>
            </a:r>
            <a:r>
              <a:rPr lang="es-ES" sz="2000" b="1" dirty="0"/>
              <a:t>. 22:14-15); relaciones prematrimoniales (</a:t>
            </a:r>
            <a:r>
              <a:rPr lang="es-ES" sz="2000" b="1" dirty="0" err="1"/>
              <a:t>Éx</a:t>
            </a:r>
            <a:r>
              <a:rPr lang="es-ES" sz="2000" b="1" dirty="0"/>
              <a:t>. 22:16), etc.</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1828800" y="38100"/>
            <a:ext cx="10363199" cy="769441"/>
          </a:xfrm>
          <a:prstGeom prst="rect">
            <a:avLst/>
          </a:prstGeom>
          <a:noFill/>
        </p:spPr>
        <p:txBody>
          <a:bodyPr wrap="square">
            <a:spAutoFit/>
          </a:bodyPr>
          <a:lstStyle/>
          <a:p>
            <a:pPr algn="ctr"/>
            <a:r>
              <a:rPr lang="es-E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CÓMO OBTENER LA VICTORIA</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solidFill>
                  <a:schemeClr val="accent2">
                    <a:lumMod val="50000"/>
                  </a:schemeClr>
                </a:solidFill>
                <a:latin typeface="Comic Sans MS" panose="030F0702030302020204" pitchFamily="66" charset="0"/>
              </a:rPr>
              <a:t>“He aquí yo envío mi Ángel delante de ti para que te guarde en el camino, y te introduzca en el lugar que yo he preparado” </a:t>
            </a:r>
            <a:r>
              <a:rPr lang="es-ES" sz="1400" b="1" dirty="0">
                <a:solidFill>
                  <a:schemeClr val="accent2">
                    <a:lumMod val="50000"/>
                  </a:schemeClr>
                </a:solidFill>
                <a:latin typeface="Comic Sans MS" panose="030F0702030302020204" pitchFamily="66" charset="0"/>
              </a:rPr>
              <a:t>(Éxodo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es-ES" sz="2000" b="1" dirty="0"/>
              <a:t>¿Por qué no le entregó Dios a Abraham la tierra de los cananeos? “Porque aún no ha llegado a su colmo la maldad del amorreo” (</a:t>
            </a:r>
            <a:r>
              <a:rPr lang="es-ES" sz="2000" b="1" dirty="0" err="1"/>
              <a:t>Gn</a:t>
            </a:r>
            <a:r>
              <a:rPr lang="es-ES" sz="2000" b="1" dirty="0"/>
              <a:t>. 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342583403"/>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es-ES" sz="2000" b="1" dirty="0"/>
              <a:t>Si Dios los había sacado de Egipto sin que tuviesen que pelear, había abierto el mar en dos, les alimentaba milagrosamente y les guiaba su Ángel… ¿no sería capaz de darles Canaán sin que tuvieran que pelear por ella?</a:t>
            </a: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es-ES" sz="2000" b="1" dirty="0"/>
              <a:t>Tras cuatro siglos de gracia, los cananeos no habían cambiado de proceder. Era el momento de entregar la tierra a Israel… ¡pacíficamente! (</a:t>
            </a:r>
            <a:r>
              <a:rPr lang="es-ES" sz="2000" b="1" dirty="0" err="1"/>
              <a:t>Éx</a:t>
            </a:r>
            <a:r>
              <a:rPr lang="es-ES" sz="2000" b="1" dirty="0"/>
              <a:t>.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5247590"/>
          </a:xfrm>
          <a:prstGeom prst="rect">
            <a:avLst/>
          </a:prstGeom>
          <a:noFill/>
        </p:spPr>
        <p:txBody>
          <a:bodyPr wrap="square">
            <a:spAutoFit/>
          </a:bodyPr>
          <a:lstStyle/>
          <a:p>
            <a:pPr>
              <a:spcBef>
                <a:spcPts val="600"/>
              </a:spcBef>
            </a:pPr>
            <a:r>
              <a:rPr lang="es-ES" sz="3000" b="1" dirty="0">
                <a:latin typeface="Constantia" panose="02030602050306030303" pitchFamily="18" charset="0"/>
              </a:rPr>
              <a:t>“A través de los siglos, la Ley de Dios se ha preservado como la norma más elevada de moralidad. Ninguno de todos los inventos de la ciencia, resultado de las imaginaciones de las mentes productivas, ha podido descubrir un deber esencial que no esté incluido en este código.</a:t>
            </a:r>
          </a:p>
          <a:p>
            <a:pPr>
              <a:spcBef>
                <a:spcPts val="600"/>
              </a:spcBef>
            </a:pPr>
            <a:r>
              <a:rPr lang="es-ES" sz="3000" b="1" dirty="0">
                <a:latin typeface="Constantia" panose="02030602050306030303" pitchFamily="18" charset="0"/>
              </a:rPr>
              <a:t>La Ley de Dios es la seguridad de la vida, de los bienes, de la paz y la felicidad. Fue dada para asegurar nuestro patrimonio presente y eterno”</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850599" y="5961459"/>
            <a:ext cx="3486532" cy="338554"/>
          </a:xfrm>
          <a:prstGeom prst="rect">
            <a:avLst/>
          </a:prstGeom>
          <a:noFill/>
        </p:spPr>
        <p:txBody>
          <a:bodyPr wrap="none" rtlCol="0">
            <a:spAutoFit/>
          </a:bodyPr>
          <a:lstStyle/>
          <a:p>
            <a:pPr algn="r"/>
            <a:r>
              <a:rPr lang="es-ES" sz="1600" b="1" dirty="0"/>
              <a:t>E. G. W. (</a:t>
            </a:r>
            <a:r>
              <a:rPr lang="es-ES" sz="1600" b="1" noProof="0" dirty="0"/>
              <a:t>Alza tus ojos, 7 de octubre</a:t>
            </a:r>
            <a:r>
              <a:rPr lang="es-ES"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844132"/>
            <a:ext cx="12192000" cy="110799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spc="300" dirty="0">
                <a:ln/>
                <a:solidFill>
                  <a:schemeClr val="accent6">
                    <a:lumMod val="40000"/>
                    <a:lumOff val="60000"/>
                  </a:schemeClr>
                </a:solidFill>
                <a:effectLst>
                  <a:outerShdw blurRad="38100" dist="38100" dir="2700000" algn="tl">
                    <a:srgbClr val="000000">
                      <a:alpha val="43137"/>
                    </a:srgbClr>
                  </a:outerShdw>
                </a:effectLst>
              </a:rPr>
              <a:t>CÓMO ENTENDER LA LEY</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TotalTime>
  <Words>1463</Words>
  <Application>Microsoft Office PowerPoint</Application>
  <PresentationFormat>Panorámica</PresentationFormat>
  <Paragraphs>70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Aptos Display</vt:lpstr>
      <vt:lpstr>Constantia</vt:lpstr>
      <vt:lpstr>Wingdings</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82</cp:revision>
  <dcterms:created xsi:type="dcterms:W3CDTF">2025-07-23T17:54:44Z</dcterms:created>
  <dcterms:modified xsi:type="dcterms:W3CDTF">2025-08-09T19:48:22Z</dcterms:modified>
</cp:coreProperties>
</file>