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76"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es-ES" sz="2400" b="1" dirty="0">
              <a:solidFill>
                <a:schemeClr val="accent3">
                  <a:lumMod val="75000"/>
                </a:schemeClr>
              </a:solidFill>
            </a:rPr>
            <a:t>GENTE SANTA</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es-ES" sz="2000" b="1" dirty="0">
              <a:effectLst>
                <a:outerShdw blurRad="38100" dist="38100" dir="2700000" algn="tl">
                  <a:srgbClr val="000000">
                    <a:alpha val="43137"/>
                  </a:srgbClr>
                </a:outerShdw>
              </a:effectLst>
            </a:rPr>
            <a:t>Se dedicarían a Dios, y revelarían Su carácter</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es-ES" sz="2400" b="1" dirty="0">
              <a:solidFill>
                <a:schemeClr val="accent5">
                  <a:lumMod val="75000"/>
                </a:schemeClr>
              </a:solidFill>
            </a:rPr>
            <a:t>REINO DE SACERDOTES</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es-ES" sz="2000" b="1" dirty="0">
              <a:effectLst>
                <a:outerShdw blurRad="38100" dist="38100" dir="2700000" algn="tl">
                  <a:srgbClr val="000000">
                    <a:alpha val="43137"/>
                  </a:srgbClr>
                </a:outerShdw>
              </a:effectLst>
            </a:rPr>
            <a:t>Conectarían a otras personas con Dios, y les enseñarían sus leyes</a:t>
          </a:r>
          <a:endParaRPr lang="es-ES" sz="20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es-ES" sz="2400" b="1" dirty="0">
              <a:solidFill>
                <a:schemeClr val="accent4">
                  <a:lumMod val="50000"/>
                </a:schemeClr>
              </a:solidFill>
            </a:rPr>
            <a:t>UN TESORO ESPECIAL DE DIOS</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es-ES" sz="2000" b="1" dirty="0">
              <a:effectLst>
                <a:outerShdw blurRad="38100" dist="38100" dir="2700000" algn="tl">
                  <a:srgbClr val="000000">
                    <a:alpha val="43137"/>
                  </a:srgbClr>
                </a:outerShdw>
              </a:effectLst>
            </a:rPr>
            <a:t>Dios haría de Israel un canal para iluminar al mundo con el conocimiento acerca de Él</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es-ES" sz="2000" b="1" dirty="0">
              <a:effectLst>
                <a:outerShdw blurRad="38100" dist="38100" dir="2700000" algn="tl">
                  <a:srgbClr val="000000">
                    <a:alpha val="43137"/>
                  </a:srgbClr>
                </a:outerShdw>
              </a:effectLst>
            </a:rPr>
            <a:t>“el cumplimiento de la ley es el amor” (Ro. 13:10)</a:t>
          </a: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es-ES" sz="2000" b="1" dirty="0">
              <a:effectLst>
                <a:outerShdw blurRad="38100" dist="38100" dir="2700000" algn="tl">
                  <a:srgbClr val="000000">
                    <a:alpha val="43137"/>
                  </a:srgbClr>
                </a:outerShdw>
              </a:effectLst>
            </a:rPr>
            <a:t>Amar a Dios (</a:t>
          </a:r>
          <a:r>
            <a:rPr lang="es-ES" sz="2000" b="1" dirty="0" err="1">
              <a:effectLst>
                <a:outerShdw blurRad="38100" dist="38100" dir="2700000" algn="tl">
                  <a:srgbClr val="000000">
                    <a:alpha val="43137"/>
                  </a:srgbClr>
                </a:outerShdw>
              </a:effectLst>
            </a:rPr>
            <a:t>Dt</a:t>
          </a:r>
          <a:r>
            <a:rPr lang="es-ES" sz="2000" b="1" dirty="0">
              <a:effectLst>
                <a:outerShdw blurRad="38100" dist="38100" dir="2700000" algn="tl">
                  <a:srgbClr val="000000">
                    <a:alpha val="43137"/>
                  </a:srgbClr>
                </a:outerShdw>
              </a:effectLst>
            </a:rPr>
            <a:t>. 6:5; </a:t>
          </a:r>
          <a:r>
            <a:rPr lang="es-ES" sz="2000" b="1" dirty="0" err="1">
              <a:effectLst>
                <a:outerShdw blurRad="38100" dist="38100" dir="2700000" algn="tl">
                  <a:srgbClr val="000000">
                    <a:alpha val="43137"/>
                  </a:srgbClr>
                </a:outerShdw>
              </a:effectLst>
            </a:rPr>
            <a:t>Éx</a:t>
          </a:r>
          <a:r>
            <a:rPr lang="es-ES" sz="2000" b="1" dirty="0">
              <a:effectLst>
                <a:outerShdw blurRad="38100" dist="38100" dir="2700000" algn="tl">
                  <a:srgbClr val="000000">
                    <a:alpha val="43137"/>
                  </a:srgbClr>
                </a:outerShdw>
              </a:effectLst>
            </a:rPr>
            <a:t>. 20:3-11)</a:t>
          </a: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es-ES" sz="2000" b="1" dirty="0">
              <a:effectLst>
                <a:outerShdw blurRad="38100" dist="38100" dir="2700000" algn="tl">
                  <a:srgbClr val="000000">
                    <a:alpha val="43137"/>
                  </a:srgbClr>
                </a:outerShdw>
              </a:effectLst>
            </a:rPr>
            <a:t>Amar al prójimo (</a:t>
          </a:r>
          <a:r>
            <a:rPr lang="es-ES" sz="2000" b="1" dirty="0" err="1">
              <a:effectLst>
                <a:outerShdw blurRad="38100" dist="38100" dir="2700000" algn="tl">
                  <a:srgbClr val="000000">
                    <a:alpha val="43137"/>
                  </a:srgbClr>
                </a:outerShdw>
              </a:effectLst>
            </a:rPr>
            <a:t>Lv</a:t>
          </a:r>
          <a:r>
            <a:rPr lang="es-ES" sz="2000" b="1" dirty="0">
              <a:effectLst>
                <a:outerShdw blurRad="38100" dist="38100" dir="2700000" algn="tl">
                  <a:srgbClr val="000000">
                    <a:alpha val="43137"/>
                  </a:srgbClr>
                </a:outerShdw>
              </a:effectLst>
            </a:rPr>
            <a:t>. 19:18; </a:t>
          </a:r>
          <a:r>
            <a:rPr lang="es-ES" sz="2000" b="1" dirty="0" err="1">
              <a:effectLst>
                <a:outerShdw blurRad="38100" dist="38100" dir="2700000" algn="tl">
                  <a:srgbClr val="000000">
                    <a:alpha val="43137"/>
                  </a:srgbClr>
                </a:outerShdw>
              </a:effectLst>
            </a:rPr>
            <a:t>Éx</a:t>
          </a:r>
          <a:r>
            <a:rPr lang="es-ES" sz="2000" b="1" dirty="0">
              <a:effectLst>
                <a:outerShdw blurRad="38100" dist="38100" dir="2700000" algn="tl">
                  <a:srgbClr val="000000">
                    <a:alpha val="43137"/>
                  </a:srgbClr>
                </a:outerShdw>
              </a:effectLst>
            </a:rPr>
            <a:t>. 20:12-17)</a:t>
          </a: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es-ES" sz="2000" b="1" dirty="0">
              <a:effectLst>
                <a:outerShdw blurRad="38100" dist="38100" dir="2700000" algn="tl">
                  <a:srgbClr val="000000">
                    <a:alpha val="43137"/>
                  </a:srgbClr>
                </a:outerShdw>
              </a:effectLst>
            </a:rPr>
            <a:t>Respetarnos a nosotros mismos para que ningún deseo egoísta manche nuestro carácter</a:t>
          </a: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es-ES" sz="2000" b="1" dirty="0">
              <a:effectLst>
                <a:outerShdw blurRad="38100" dist="38100" dir="2700000" algn="tl">
                  <a:srgbClr val="000000">
                    <a:alpha val="43137"/>
                  </a:srgbClr>
                </a:outerShdw>
              </a:effectLst>
            </a:rPr>
            <a:t>Honrar su día de descanso y adoración, el sábado</a:t>
          </a: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es-ES" sz="2000" b="1" dirty="0">
              <a:effectLst>
                <a:outerShdw blurRad="38100" dist="38100" dir="2700000" algn="tl">
                  <a:srgbClr val="000000">
                    <a:alpha val="43137"/>
                  </a:srgbClr>
                </a:outerShdw>
              </a:effectLst>
            </a:rPr>
            <a:t>Honrar y venerar a Dios concediéndole el primer lugar en nuestra vida.</a:t>
          </a: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es-ES" sz="2000" b="1" dirty="0">
              <a:effectLst>
                <a:outerShdw blurRad="38100" dist="38100" dir="2700000" algn="tl">
                  <a:srgbClr val="000000">
                    <a:alpha val="43137"/>
                  </a:srgbClr>
                </a:outerShdw>
              </a:effectLst>
            </a:rPr>
            <a:t>Honrar a Dios sin sustituirlo por ningún ídolo</a:t>
          </a: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es-ES" sz="2000" b="1" dirty="0">
              <a:effectLst>
                <a:outerShdw blurRad="38100" dist="38100" dir="2700000" algn="tl">
                  <a:srgbClr val="000000">
                    <a:alpha val="43137"/>
                  </a:srgbClr>
                </a:outerShdw>
              </a:effectLst>
            </a:rPr>
            <a:t>Reverenciar el nombre de Dios, su reputación y su carácter</a:t>
          </a: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es-ES" sz="2000" b="1" dirty="0">
              <a:effectLst>
                <a:outerShdw blurRad="38100" dist="38100" dir="2700000" algn="tl">
                  <a:srgbClr val="000000">
                    <a:alpha val="43137"/>
                  </a:srgbClr>
                </a:outerShdw>
              </a:effectLst>
            </a:rPr>
            <a:t>Respetar a los padres</a:t>
          </a: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es-ES" sz="2000" b="1" dirty="0">
              <a:effectLst>
                <a:outerShdw blurRad="38100" dist="38100" dir="2700000" algn="tl">
                  <a:srgbClr val="000000">
                    <a:alpha val="43137"/>
                  </a:srgbClr>
                </a:outerShdw>
              </a:effectLst>
            </a:rPr>
            <a:t>Respetar la vida</a:t>
          </a: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es-ES" sz="2000" b="1" dirty="0">
              <a:effectLst>
                <a:outerShdw blurRad="38100" dist="38100" dir="2700000" algn="tl">
                  <a:srgbClr val="000000">
                    <a:alpha val="43137"/>
                  </a:srgbClr>
                </a:outerShdw>
              </a:effectLst>
            </a:rPr>
            <a:t>Respetar el matrimonio</a:t>
          </a: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es-ES" sz="2000" b="1" dirty="0">
              <a:effectLst>
                <a:outerShdw blurRad="38100" dist="38100" dir="2700000" algn="tl">
                  <a:srgbClr val="000000">
                    <a:alpha val="43137"/>
                  </a:srgbClr>
                </a:outerShdw>
              </a:effectLst>
            </a:rPr>
            <a:t>Respetar la propiedad de las personas</a:t>
          </a: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es-ES" sz="2000" b="1" dirty="0">
              <a:effectLst>
                <a:outerShdw blurRad="38100" dist="38100" dir="2700000" algn="tl">
                  <a:srgbClr val="000000">
                    <a:alpha val="43137"/>
                  </a:srgbClr>
                </a:outerShdw>
              </a:effectLst>
            </a:rPr>
            <a:t>Respetar la reputación de los demás</a:t>
          </a: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es-ES" sz="2000" b="1" dirty="0">
              <a:solidFill>
                <a:srgbClr val="76612B"/>
              </a:solidFill>
            </a:rPr>
            <a:t>Nos aleja del mal (Sal. 119:104)</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es-ES" sz="2000" b="1" dirty="0">
              <a:solidFill>
                <a:srgbClr val="56782A"/>
              </a:solidFill>
            </a:rPr>
            <a:t>Nos da sabiduría (</a:t>
          </a:r>
          <a:r>
            <a:rPr lang="es-ES" sz="2000" b="1" dirty="0" err="1">
              <a:solidFill>
                <a:srgbClr val="56782A"/>
              </a:solidFill>
            </a:rPr>
            <a:t>Dt</a:t>
          </a:r>
          <a:r>
            <a:rPr lang="es-ES" sz="2000" b="1" dirty="0">
              <a:solidFill>
                <a:srgbClr val="56782A"/>
              </a:solidFill>
            </a:rPr>
            <a:t>. 4:6)</a:t>
          </a:r>
          <a:endParaRPr lang="es-ES" sz="2000" dirty="0">
            <a:solidFill>
              <a:srgbClr val="56782A"/>
            </a:solidFill>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es-ES" sz="2000" b="1" dirty="0">
              <a:solidFill>
                <a:srgbClr val="2B7337"/>
              </a:solidFill>
            </a:rPr>
            <a:t>Nos da libertad (</a:t>
          </a:r>
          <a:r>
            <a:rPr lang="es-ES" sz="2000" b="1" dirty="0" err="1">
              <a:solidFill>
                <a:srgbClr val="2B7337"/>
              </a:solidFill>
            </a:rPr>
            <a:t>Stg</a:t>
          </a:r>
          <a:r>
            <a:rPr lang="es-ES" sz="2000" b="1" dirty="0">
              <a:solidFill>
                <a:srgbClr val="2B7337"/>
              </a:solidFill>
            </a:rPr>
            <a:t>. 2:12)</a:t>
          </a:r>
          <a:endParaRPr lang="es-ES" sz="20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es-ES" sz="2000" b="1" dirty="0">
              <a:solidFill>
                <a:srgbClr val="3FA59E"/>
              </a:solidFill>
            </a:rPr>
            <a:t>Nos da paz (Sal. 119:165)</a:t>
          </a:r>
          <a:endParaRPr lang="es-ES" sz="20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es-ES" sz="2000" b="1" dirty="0">
              <a:solidFill>
                <a:srgbClr val="4466A9"/>
              </a:solidFill>
            </a:rPr>
            <a:t>Nos da prosperidad (Jos. 1:8)</a:t>
          </a:r>
          <a:endParaRPr lang="es-ES" sz="2000" dirty="0">
            <a:solidFill>
              <a:srgbClr val="4466A9"/>
            </a:solidFill>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es-ES" sz="2000" b="1" dirty="0">
              <a:solidFill>
                <a:srgbClr val="623A91"/>
              </a:solidFill>
            </a:rPr>
            <a:t>Nos señala el pecado (Ro. 7:7)</a:t>
          </a:r>
          <a:endParaRPr lang="es-ES" sz="20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es-ES" sz="2000" b="1" dirty="0">
              <a:solidFill>
                <a:srgbClr val="853974"/>
              </a:solidFill>
            </a:rPr>
            <a:t>Nos conduce a Cristo</a:t>
          </a:r>
          <a:br>
            <a:rPr lang="es-ES" sz="2000" b="1" dirty="0">
              <a:solidFill>
                <a:srgbClr val="853974"/>
              </a:solidFill>
            </a:rPr>
          </a:br>
          <a:r>
            <a:rPr lang="es-ES" sz="2000" b="1" dirty="0">
              <a:solidFill>
                <a:srgbClr val="853974"/>
              </a:solidFill>
            </a:rPr>
            <a:t>(</a:t>
          </a:r>
          <a:r>
            <a:rPr lang="es-ES" sz="2000" b="1" dirty="0" err="1">
              <a:solidFill>
                <a:srgbClr val="853974"/>
              </a:solidFill>
            </a:rPr>
            <a:t>Gál</a:t>
          </a:r>
          <a:r>
            <a:rPr lang="es-ES" sz="2000" b="1" dirty="0">
              <a:solidFill>
                <a:srgbClr val="853974"/>
              </a:solidFill>
            </a:rPr>
            <a:t>. 3:24)</a:t>
          </a:r>
          <a:endParaRPr lang="es-ES" sz="20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chemeClr val="accent3">
                  <a:lumMod val="75000"/>
                </a:schemeClr>
              </a:solidFill>
            </a:rPr>
            <a:t>GENTE SANTA</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s-ES" sz="2000" b="1" kern="1200" dirty="0">
              <a:effectLst>
                <a:outerShdw blurRad="38100" dist="38100" dir="2700000" algn="tl">
                  <a:srgbClr val="000000">
                    <a:alpha val="43137"/>
                  </a:srgbClr>
                </a:outerShdw>
              </a:effectLst>
            </a:rPr>
            <a:t>Se dedicarían a Dios, y revelarían Su carácter</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chemeClr val="accent5">
                  <a:lumMod val="75000"/>
                </a:schemeClr>
              </a:solidFill>
            </a:rPr>
            <a:t>REINO DE SACERDOTES</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s-ES" sz="2000" b="1" kern="1200" dirty="0">
              <a:effectLst>
                <a:outerShdw blurRad="38100" dist="38100" dir="2700000" algn="tl">
                  <a:srgbClr val="000000">
                    <a:alpha val="43137"/>
                  </a:srgbClr>
                </a:outerShdw>
              </a:effectLst>
            </a:rPr>
            <a:t>Conectarían a otras personas con Dios, y les enseñarían sus leyes</a:t>
          </a:r>
          <a:endParaRPr lang="es-ES" sz="2000" kern="1200" dirty="0">
            <a:effectLst>
              <a:outerShdw blurRad="38100" dist="38100" dir="2700000" algn="tl">
                <a:srgbClr val="000000">
                  <a:alpha val="43137"/>
                </a:srgbClr>
              </a:outerShdw>
            </a:effectLst>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UN TESORO ESPECIAL DE DIOS</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s-ES" sz="2000" b="1" kern="1200" dirty="0">
              <a:effectLst>
                <a:outerShdw blurRad="38100" dist="38100" dir="2700000" algn="tl">
                  <a:srgbClr val="000000">
                    <a:alpha val="43137"/>
                  </a:srgbClr>
                </a:outerShdw>
              </a:effectLst>
            </a:rPr>
            <a:t>Dios haría de Israel un canal para iluminar al mundo con el conocimiento acerca de Él</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37400" y="738012"/>
          <a:ext cx="271580" cy="3231558"/>
        </a:xfrm>
        <a:custGeom>
          <a:avLst/>
          <a:gdLst/>
          <a:ahLst/>
          <a:cxnLst/>
          <a:rect l="0" t="0" r="0" b="0"/>
          <a:pathLst>
            <a:path>
              <a:moveTo>
                <a:pt x="0" y="0"/>
              </a:moveTo>
              <a:lnTo>
                <a:pt x="0" y="3231558"/>
              </a:lnTo>
              <a:lnTo>
                <a:pt x="271580"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37400" y="738012"/>
          <a:ext cx="271580" cy="2591084"/>
        </a:xfrm>
        <a:custGeom>
          <a:avLst/>
          <a:gdLst/>
          <a:ahLst/>
          <a:cxnLst/>
          <a:rect l="0" t="0" r="0" b="0"/>
          <a:pathLst>
            <a:path>
              <a:moveTo>
                <a:pt x="0" y="0"/>
              </a:moveTo>
              <a:lnTo>
                <a:pt x="0" y="2591084"/>
              </a:lnTo>
              <a:lnTo>
                <a:pt x="271580"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37400" y="738012"/>
          <a:ext cx="271580" cy="2026887"/>
        </a:xfrm>
        <a:custGeom>
          <a:avLst/>
          <a:gdLst/>
          <a:ahLst/>
          <a:cxnLst/>
          <a:rect l="0" t="0" r="0" b="0"/>
          <a:pathLst>
            <a:path>
              <a:moveTo>
                <a:pt x="0" y="0"/>
              </a:moveTo>
              <a:lnTo>
                <a:pt x="0" y="2026887"/>
              </a:lnTo>
              <a:lnTo>
                <a:pt x="271580"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37400" y="738012"/>
          <a:ext cx="271580" cy="1462690"/>
        </a:xfrm>
        <a:custGeom>
          <a:avLst/>
          <a:gdLst/>
          <a:ahLst/>
          <a:cxnLst/>
          <a:rect l="0" t="0" r="0" b="0"/>
          <a:pathLst>
            <a:path>
              <a:moveTo>
                <a:pt x="0" y="0"/>
              </a:moveTo>
              <a:lnTo>
                <a:pt x="0" y="1462690"/>
              </a:lnTo>
              <a:lnTo>
                <a:pt x="271580"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37400" y="738012"/>
          <a:ext cx="271580" cy="898493"/>
        </a:xfrm>
        <a:custGeom>
          <a:avLst/>
          <a:gdLst/>
          <a:ahLst/>
          <a:cxnLst/>
          <a:rect l="0" t="0" r="0" b="0"/>
          <a:pathLst>
            <a:path>
              <a:moveTo>
                <a:pt x="0" y="0"/>
              </a:moveTo>
              <a:lnTo>
                <a:pt x="0" y="898493"/>
              </a:lnTo>
              <a:lnTo>
                <a:pt x="271580"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37400" y="738012"/>
          <a:ext cx="271580" cy="334297"/>
        </a:xfrm>
        <a:custGeom>
          <a:avLst/>
          <a:gdLst/>
          <a:ahLst/>
          <a:cxnLst/>
          <a:rect l="0" t="0" r="0" b="0"/>
          <a:pathLst>
            <a:path>
              <a:moveTo>
                <a:pt x="0" y="0"/>
              </a:moveTo>
              <a:lnTo>
                <a:pt x="0" y="334297"/>
              </a:lnTo>
              <a:lnTo>
                <a:pt x="271580"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494153" y="317839"/>
          <a:ext cx="2660732" cy="104397"/>
        </a:xfrm>
        <a:custGeom>
          <a:avLst/>
          <a:gdLst/>
          <a:ahLst/>
          <a:cxnLst/>
          <a:rect l="0" t="0" r="0" b="0"/>
          <a:pathLst>
            <a:path>
              <a:moveTo>
                <a:pt x="0" y="0"/>
              </a:moveTo>
              <a:lnTo>
                <a:pt x="0" y="52198"/>
              </a:lnTo>
              <a:lnTo>
                <a:pt x="2660732" y="52198"/>
              </a:lnTo>
              <a:lnTo>
                <a:pt x="2660732"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402558" y="738012"/>
          <a:ext cx="230166" cy="3282493"/>
        </a:xfrm>
        <a:custGeom>
          <a:avLst/>
          <a:gdLst/>
          <a:ahLst/>
          <a:cxnLst/>
          <a:rect l="0" t="0" r="0" b="0"/>
          <a:pathLst>
            <a:path>
              <a:moveTo>
                <a:pt x="0" y="0"/>
              </a:moveTo>
              <a:lnTo>
                <a:pt x="0" y="3282493"/>
              </a:lnTo>
              <a:lnTo>
                <a:pt x="230166"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402558" y="738012"/>
          <a:ext cx="230166" cy="2434159"/>
        </a:xfrm>
        <a:custGeom>
          <a:avLst/>
          <a:gdLst/>
          <a:ahLst/>
          <a:cxnLst/>
          <a:rect l="0" t="0" r="0" b="0"/>
          <a:pathLst>
            <a:path>
              <a:moveTo>
                <a:pt x="0" y="0"/>
              </a:moveTo>
              <a:lnTo>
                <a:pt x="0" y="2434159"/>
              </a:lnTo>
              <a:lnTo>
                <a:pt x="230166"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402558" y="738012"/>
          <a:ext cx="230166" cy="1585826"/>
        </a:xfrm>
        <a:custGeom>
          <a:avLst/>
          <a:gdLst/>
          <a:ahLst/>
          <a:cxnLst/>
          <a:rect l="0" t="0" r="0" b="0"/>
          <a:pathLst>
            <a:path>
              <a:moveTo>
                <a:pt x="0" y="0"/>
              </a:moveTo>
              <a:lnTo>
                <a:pt x="0" y="1585826"/>
              </a:lnTo>
              <a:lnTo>
                <a:pt x="230166"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402558" y="738012"/>
          <a:ext cx="230166" cy="606928"/>
        </a:xfrm>
        <a:custGeom>
          <a:avLst/>
          <a:gdLst/>
          <a:ahLst/>
          <a:cxnLst/>
          <a:rect l="0" t="0" r="0" b="0"/>
          <a:pathLst>
            <a:path>
              <a:moveTo>
                <a:pt x="0" y="0"/>
              </a:moveTo>
              <a:lnTo>
                <a:pt x="0" y="606928"/>
              </a:lnTo>
              <a:lnTo>
                <a:pt x="230166"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2794" y="317839"/>
          <a:ext cx="2481359" cy="104397"/>
        </a:xfrm>
        <a:custGeom>
          <a:avLst/>
          <a:gdLst/>
          <a:ahLst/>
          <a:cxnLst/>
          <a:rect l="0" t="0" r="0" b="0"/>
          <a:pathLst>
            <a:path>
              <a:moveTo>
                <a:pt x="2481359" y="0"/>
              </a:moveTo>
              <a:lnTo>
                <a:pt x="2481359"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895753"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cumplimiento de la ley es el amor” (Ro. 13:10)</a:t>
          </a:r>
        </a:p>
      </dsp:txBody>
      <dsp:txXfrm>
        <a:off x="895753" y="2062"/>
        <a:ext cx="7196800" cy="315776"/>
      </dsp:txXfrm>
    </dsp:sp>
    <dsp:sp modelId="{91CC5459-8EEF-41EA-AF20-D848C0D6FEAD}">
      <dsp:nvSpPr>
        <dsp:cNvPr id="0" name=""/>
        <dsp:cNvSpPr/>
      </dsp:nvSpPr>
      <dsp:spPr>
        <a:xfrm>
          <a:off x="0"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Amar a Dios (</a:t>
          </a:r>
          <a:r>
            <a:rPr lang="es-ES" sz="2000" b="1" kern="1200" dirty="0" err="1">
              <a:effectLst>
                <a:outerShdw blurRad="38100" dist="38100" dir="2700000" algn="tl">
                  <a:srgbClr val="000000">
                    <a:alpha val="43137"/>
                  </a:srgbClr>
                </a:outerShdw>
              </a:effectLst>
            </a:rPr>
            <a:t>Dt</a:t>
          </a:r>
          <a:r>
            <a:rPr lang="es-ES" sz="2000" b="1" kern="1200" dirty="0">
              <a:effectLst>
                <a:outerShdw blurRad="38100" dist="38100" dir="2700000" algn="tl">
                  <a:srgbClr val="000000">
                    <a:alpha val="43137"/>
                  </a:srgbClr>
                </a:outerShdw>
              </a:effectLst>
            </a:rPr>
            <a:t>. 6:5; </a:t>
          </a:r>
          <a:r>
            <a:rPr lang="es-ES" sz="2000" b="1" kern="1200" dirty="0" err="1">
              <a:effectLst>
                <a:outerShdw blurRad="38100" dist="38100" dir="2700000" algn="tl">
                  <a:srgbClr val="000000">
                    <a:alpha val="43137"/>
                  </a:srgbClr>
                </a:outerShdw>
              </a:effectLst>
            </a:rPr>
            <a:t>Éx</a:t>
          </a:r>
          <a:r>
            <a:rPr lang="es-ES" sz="2000" b="1" kern="1200" dirty="0">
              <a:effectLst>
                <a:outerShdw blurRad="38100" dist="38100" dir="2700000" algn="tl">
                  <a:srgbClr val="000000">
                    <a:alpha val="43137"/>
                  </a:srgbClr>
                </a:outerShdw>
              </a:effectLst>
            </a:rPr>
            <a:t>. 20:3-11)</a:t>
          </a:r>
        </a:p>
      </dsp:txBody>
      <dsp:txXfrm>
        <a:off x="0" y="422236"/>
        <a:ext cx="4025588" cy="315776"/>
      </dsp:txXfrm>
    </dsp:sp>
    <dsp:sp modelId="{10C7FA8C-45AC-4F60-B838-992E3E7F424F}">
      <dsp:nvSpPr>
        <dsp:cNvPr id="0" name=""/>
        <dsp:cNvSpPr/>
      </dsp:nvSpPr>
      <dsp:spPr>
        <a:xfrm>
          <a:off x="632725"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Honrar y venerar a Dios concediéndole el primer lugar en nuestra vida.</a:t>
          </a:r>
        </a:p>
      </dsp:txBody>
      <dsp:txXfrm>
        <a:off x="632725" y="842409"/>
        <a:ext cx="3976208" cy="1005063"/>
      </dsp:txXfrm>
    </dsp:sp>
    <dsp:sp modelId="{5D6CA769-3983-4A7E-8C9B-2918405B7715}">
      <dsp:nvSpPr>
        <dsp:cNvPr id="0" name=""/>
        <dsp:cNvSpPr/>
      </dsp:nvSpPr>
      <dsp:spPr>
        <a:xfrm>
          <a:off x="632725"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Honrar a Dios sin sustituirlo por ningún ídolo</a:t>
          </a:r>
        </a:p>
      </dsp:txBody>
      <dsp:txXfrm>
        <a:off x="632725" y="1951870"/>
        <a:ext cx="3976208" cy="743936"/>
      </dsp:txXfrm>
    </dsp:sp>
    <dsp:sp modelId="{C20EFE85-0AA0-41C5-98B5-841936C487C2}">
      <dsp:nvSpPr>
        <dsp:cNvPr id="0" name=""/>
        <dsp:cNvSpPr/>
      </dsp:nvSpPr>
      <dsp:spPr>
        <a:xfrm>
          <a:off x="632725"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Reverenciar el nombre de Dios, su reputación y su carácter</a:t>
          </a:r>
        </a:p>
      </dsp:txBody>
      <dsp:txXfrm>
        <a:off x="632725" y="2800204"/>
        <a:ext cx="3976208" cy="743936"/>
      </dsp:txXfrm>
    </dsp:sp>
    <dsp:sp modelId="{2D09C7DE-F35F-4F9B-878E-987E2909F691}">
      <dsp:nvSpPr>
        <dsp:cNvPr id="0" name=""/>
        <dsp:cNvSpPr/>
      </dsp:nvSpPr>
      <dsp:spPr>
        <a:xfrm>
          <a:off x="632725"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Honrar su día de descanso y adoración, el sábado</a:t>
          </a:r>
        </a:p>
      </dsp:txBody>
      <dsp:txXfrm>
        <a:off x="632725" y="3648537"/>
        <a:ext cx="3976208" cy="743936"/>
      </dsp:txXfrm>
    </dsp:sp>
    <dsp:sp modelId="{80C787CF-6ED0-4DA8-8321-4B66D291DAD3}">
      <dsp:nvSpPr>
        <dsp:cNvPr id="0" name=""/>
        <dsp:cNvSpPr/>
      </dsp:nvSpPr>
      <dsp:spPr>
        <a:xfrm>
          <a:off x="4758029"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Amar al prójimo (</a:t>
          </a:r>
          <a:r>
            <a:rPr lang="es-ES" sz="2000" b="1" kern="1200" dirty="0" err="1">
              <a:effectLst>
                <a:outerShdw blurRad="38100" dist="38100" dir="2700000" algn="tl">
                  <a:srgbClr val="000000">
                    <a:alpha val="43137"/>
                  </a:srgbClr>
                </a:outerShdw>
              </a:effectLst>
            </a:rPr>
            <a:t>Lv</a:t>
          </a:r>
          <a:r>
            <a:rPr lang="es-ES" sz="2000" b="1" kern="1200" dirty="0">
              <a:effectLst>
                <a:outerShdw blurRad="38100" dist="38100" dir="2700000" algn="tl">
                  <a:srgbClr val="000000">
                    <a:alpha val="43137"/>
                  </a:srgbClr>
                </a:outerShdw>
              </a:effectLst>
            </a:rPr>
            <a:t>. 19:18; </a:t>
          </a:r>
          <a:r>
            <a:rPr lang="es-ES" sz="2000" b="1" kern="1200" dirty="0" err="1">
              <a:effectLst>
                <a:outerShdw blurRad="38100" dist="38100" dir="2700000" algn="tl">
                  <a:srgbClr val="000000">
                    <a:alpha val="43137"/>
                  </a:srgbClr>
                </a:outerShdw>
              </a:effectLst>
            </a:rPr>
            <a:t>Éx</a:t>
          </a:r>
          <a:r>
            <a:rPr lang="es-ES" sz="2000" b="1" kern="1200" dirty="0">
              <a:effectLst>
                <a:outerShdw blurRad="38100" dist="38100" dir="2700000" algn="tl">
                  <a:srgbClr val="000000">
                    <a:alpha val="43137"/>
                  </a:srgbClr>
                </a:outerShdw>
              </a:effectLst>
            </a:rPr>
            <a:t>. 20:12-17)</a:t>
          </a:r>
        </a:p>
      </dsp:txBody>
      <dsp:txXfrm>
        <a:off x="4758029" y="422236"/>
        <a:ext cx="4793712" cy="315776"/>
      </dsp:txXfrm>
    </dsp:sp>
    <dsp:sp modelId="{D76F753B-4A80-4132-A137-6BD41DFEBF05}">
      <dsp:nvSpPr>
        <dsp:cNvPr id="0" name=""/>
        <dsp:cNvSpPr/>
      </dsp:nvSpPr>
      <dsp:spPr>
        <a:xfrm>
          <a:off x="5508981"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a los padres</a:t>
          </a:r>
        </a:p>
      </dsp:txBody>
      <dsp:txXfrm>
        <a:off x="5508981" y="842409"/>
        <a:ext cx="6244465" cy="459799"/>
      </dsp:txXfrm>
    </dsp:sp>
    <dsp:sp modelId="{1931318A-37E3-4189-918D-B0803777C1F1}">
      <dsp:nvSpPr>
        <dsp:cNvPr id="0" name=""/>
        <dsp:cNvSpPr/>
      </dsp:nvSpPr>
      <dsp:spPr>
        <a:xfrm>
          <a:off x="5508981"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la vida</a:t>
          </a:r>
        </a:p>
      </dsp:txBody>
      <dsp:txXfrm>
        <a:off x="5508981" y="1406606"/>
        <a:ext cx="6244465" cy="459799"/>
      </dsp:txXfrm>
    </dsp:sp>
    <dsp:sp modelId="{DB394086-E051-4A5A-8AB8-F5B678A33421}">
      <dsp:nvSpPr>
        <dsp:cNvPr id="0" name=""/>
        <dsp:cNvSpPr/>
      </dsp:nvSpPr>
      <dsp:spPr>
        <a:xfrm>
          <a:off x="5508981"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el matrimonio</a:t>
          </a:r>
        </a:p>
      </dsp:txBody>
      <dsp:txXfrm>
        <a:off x="5508981" y="1970803"/>
        <a:ext cx="6244465" cy="459799"/>
      </dsp:txXfrm>
    </dsp:sp>
    <dsp:sp modelId="{4BA21399-A7DD-48CE-892B-137D2903460A}">
      <dsp:nvSpPr>
        <dsp:cNvPr id="0" name=""/>
        <dsp:cNvSpPr/>
      </dsp:nvSpPr>
      <dsp:spPr>
        <a:xfrm>
          <a:off x="5508981"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la propiedad de las personas</a:t>
          </a:r>
        </a:p>
      </dsp:txBody>
      <dsp:txXfrm>
        <a:off x="5508981" y="2535000"/>
        <a:ext cx="6244465" cy="459799"/>
      </dsp:txXfrm>
    </dsp:sp>
    <dsp:sp modelId="{A46A958C-2BEB-4761-8612-6EDDADDECAC0}">
      <dsp:nvSpPr>
        <dsp:cNvPr id="0" name=""/>
        <dsp:cNvSpPr/>
      </dsp:nvSpPr>
      <dsp:spPr>
        <a:xfrm>
          <a:off x="5508981"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la reputación de los demás</a:t>
          </a:r>
        </a:p>
      </dsp:txBody>
      <dsp:txXfrm>
        <a:off x="5508981" y="3099197"/>
        <a:ext cx="6244465" cy="459799"/>
      </dsp:txXfrm>
    </dsp:sp>
    <dsp:sp modelId="{1551E7EB-5BC8-4B79-AA4E-ABD9F7B00FC2}">
      <dsp:nvSpPr>
        <dsp:cNvPr id="0" name=""/>
        <dsp:cNvSpPr/>
      </dsp:nvSpPr>
      <dsp:spPr>
        <a:xfrm>
          <a:off x="5508981"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Respetarnos a nosotros mismos para que ningún deseo egoísta manche nuestro carácter</a:t>
          </a:r>
        </a:p>
      </dsp:txBody>
      <dsp:txXfrm>
        <a:off x="5508981"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2063009"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615243" y="0"/>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76612B"/>
              </a:solidFill>
            </a:rPr>
            <a:t>Nos aleja del mal (Sal. 119:104)</a:t>
          </a:r>
          <a:endParaRPr lang="es-ES" sz="2000" kern="1200" dirty="0">
            <a:solidFill>
              <a:srgbClr val="76612B"/>
            </a:solidFill>
          </a:endParaRPr>
        </a:p>
      </dsp:txBody>
      <dsp:txXfrm>
        <a:off x="1615243" y="0"/>
        <a:ext cx="2189238" cy="793294"/>
      </dsp:txXfrm>
    </dsp:sp>
    <dsp:sp modelId="{01773855-98DE-46D6-BBE7-191E056DDB72}">
      <dsp:nvSpPr>
        <dsp:cNvPr id="0" name=""/>
        <dsp:cNvSpPr/>
      </dsp:nvSpPr>
      <dsp:spPr>
        <a:xfrm>
          <a:off x="2442496"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895758"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56782A"/>
              </a:solidFill>
            </a:rPr>
            <a:t>Nos da sabiduría (</a:t>
          </a:r>
          <a:r>
            <a:rPr lang="es-ES" sz="2000" b="1" kern="1200" dirty="0" err="1">
              <a:solidFill>
                <a:srgbClr val="56782A"/>
              </a:solidFill>
            </a:rPr>
            <a:t>Dt</a:t>
          </a:r>
          <a:r>
            <a:rPr lang="es-ES" sz="2000" b="1" kern="1200" dirty="0">
              <a:solidFill>
                <a:srgbClr val="56782A"/>
              </a:solidFill>
            </a:rPr>
            <a:t>. 4:6)</a:t>
          </a:r>
          <a:endParaRPr lang="es-ES" sz="2000" kern="1200" dirty="0">
            <a:solidFill>
              <a:srgbClr val="56782A"/>
            </a:solidFill>
          </a:endParaRPr>
        </a:p>
      </dsp:txBody>
      <dsp:txXfrm>
        <a:off x="3895758" y="753630"/>
        <a:ext cx="1401513" cy="872624"/>
      </dsp:txXfrm>
    </dsp:sp>
    <dsp:sp modelId="{B3794581-CAFB-4374-ADF0-749EF7D6687B}">
      <dsp:nvSpPr>
        <dsp:cNvPr id="0" name=""/>
        <dsp:cNvSpPr/>
      </dsp:nvSpPr>
      <dsp:spPr>
        <a:xfrm>
          <a:off x="2535751"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4030519"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2B7337"/>
              </a:solidFill>
            </a:rPr>
            <a:t>Nos da libertad (</a:t>
          </a:r>
          <a:r>
            <a:rPr lang="es-ES" sz="2000" b="1" kern="1200" dirty="0" err="1">
              <a:solidFill>
                <a:srgbClr val="2B7337"/>
              </a:solidFill>
            </a:rPr>
            <a:t>Stg</a:t>
          </a:r>
          <a:r>
            <a:rPr lang="es-ES" sz="2000" b="1" kern="1200" dirty="0">
              <a:solidFill>
                <a:srgbClr val="2B7337"/>
              </a:solidFill>
            </a:rPr>
            <a:t>. 2:12)</a:t>
          </a:r>
          <a:endParaRPr lang="es-ES" sz="2000" kern="1200" dirty="0">
            <a:solidFill>
              <a:srgbClr val="2B7337"/>
            </a:solidFill>
          </a:endParaRPr>
        </a:p>
      </dsp:txBody>
      <dsp:txXfrm>
        <a:off x="4030519" y="1864242"/>
        <a:ext cx="1374561" cy="932121"/>
      </dsp:txXfrm>
    </dsp:sp>
    <dsp:sp modelId="{2948A12B-36CA-4BE9-ADA1-58358E0571AA}">
      <dsp:nvSpPr>
        <dsp:cNvPr id="0" name=""/>
        <dsp:cNvSpPr/>
      </dsp:nvSpPr>
      <dsp:spPr>
        <a:xfrm>
          <a:off x="227323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321198" y="2987221"/>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3FA59E"/>
              </a:solidFill>
            </a:rPr>
            <a:t>Nos da paz (Sal. 119:165)</a:t>
          </a:r>
          <a:endParaRPr lang="es-ES" sz="2000" kern="1200" dirty="0">
            <a:solidFill>
              <a:srgbClr val="3FA59E"/>
            </a:solidFill>
          </a:endParaRPr>
        </a:p>
      </dsp:txBody>
      <dsp:txXfrm>
        <a:off x="3321198" y="2987221"/>
        <a:ext cx="1754014" cy="852791"/>
      </dsp:txXfrm>
    </dsp:sp>
    <dsp:sp modelId="{F31445A7-B1B2-4106-A467-85A5BD7D7E72}">
      <dsp:nvSpPr>
        <dsp:cNvPr id="0" name=""/>
        <dsp:cNvSpPr/>
      </dsp:nvSpPr>
      <dsp:spPr>
        <a:xfrm>
          <a:off x="1852782"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499782" y="3113682"/>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4466A9"/>
              </a:solidFill>
            </a:rPr>
            <a:t>Nos da prosperidad (Jos. 1:8)</a:t>
          </a:r>
          <a:endParaRPr lang="es-ES" sz="2000" kern="1200" dirty="0">
            <a:solidFill>
              <a:srgbClr val="4466A9"/>
            </a:solidFill>
          </a:endParaRPr>
        </a:p>
      </dsp:txBody>
      <dsp:txXfrm>
        <a:off x="499782" y="3113682"/>
        <a:ext cx="1482370" cy="852791"/>
      </dsp:txXfrm>
    </dsp:sp>
    <dsp:sp modelId="{841133F3-4289-4088-A1C7-11FD40326061}">
      <dsp:nvSpPr>
        <dsp:cNvPr id="0" name=""/>
        <dsp:cNvSpPr/>
      </dsp:nvSpPr>
      <dsp:spPr>
        <a:xfrm>
          <a:off x="1590268"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14643"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623A91"/>
              </a:solidFill>
            </a:rPr>
            <a:t>Nos señala el pecado (Ro. 7:7)</a:t>
          </a:r>
          <a:endParaRPr lang="es-ES" sz="2000" kern="1200" dirty="0">
            <a:solidFill>
              <a:srgbClr val="623A91"/>
            </a:solidFill>
          </a:endParaRPr>
        </a:p>
      </dsp:txBody>
      <dsp:txXfrm>
        <a:off x="14643" y="1864242"/>
        <a:ext cx="1374561" cy="932121"/>
      </dsp:txXfrm>
    </dsp:sp>
    <dsp:sp modelId="{0A48C909-9AF7-4595-8DB7-E64E0BE454BF}">
      <dsp:nvSpPr>
        <dsp:cNvPr id="0" name=""/>
        <dsp:cNvSpPr/>
      </dsp:nvSpPr>
      <dsp:spPr>
        <a:xfrm>
          <a:off x="168352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36497"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rgbClr val="853974"/>
              </a:solidFill>
            </a:rPr>
            <a:t>Nos conduce a Cristo</a:t>
          </a:r>
          <a:br>
            <a:rPr lang="es-ES" sz="2000" b="1" kern="1200" dirty="0">
              <a:solidFill>
                <a:srgbClr val="853974"/>
              </a:solidFill>
            </a:rPr>
          </a:br>
          <a:r>
            <a:rPr lang="es-ES" sz="2000" b="1" kern="1200" dirty="0">
              <a:solidFill>
                <a:srgbClr val="853974"/>
              </a:solidFill>
            </a:rPr>
            <a:t>(</a:t>
          </a:r>
          <a:r>
            <a:rPr lang="es-ES" sz="2000" b="1" kern="1200" dirty="0" err="1">
              <a:solidFill>
                <a:srgbClr val="853974"/>
              </a:solidFill>
            </a:rPr>
            <a:t>Gál</a:t>
          </a:r>
          <a:r>
            <a:rPr lang="es-ES" sz="2000" b="1" kern="1200" dirty="0">
              <a:solidFill>
                <a:srgbClr val="853974"/>
              </a:solidFill>
            </a:rPr>
            <a:t>. 3:24)</a:t>
          </a:r>
          <a:endParaRPr lang="es-ES" sz="2000" kern="1200" dirty="0">
            <a:solidFill>
              <a:srgbClr val="853974"/>
            </a:solidFill>
          </a:endParaRPr>
        </a:p>
      </dsp:txBody>
      <dsp:txXfrm>
        <a:off x="36497"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26/07/2025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26/07/2025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26/07/2025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26/07/2025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dirty="0">
                <a:ln/>
                <a:solidFill>
                  <a:schemeClr val="accent3"/>
                </a:solidFill>
                <a:effectLst/>
              </a:rPr>
              <a:t>EL PACTO EN EL SINAÍ</a:t>
            </a:r>
          </a:p>
        </p:txBody>
      </p:sp>
      <p:sp>
        <p:nvSpPr>
          <p:cNvPr id="4" name="CuadroTexto 3">
            <a:extLst>
              <a:ext uri="{FF2B5EF4-FFF2-40B4-BE49-F238E27FC236}">
                <a16:creationId xmlns:a16="http://schemas.microsoft.com/office/drawing/2014/main" id="{CB5E8853-6DB9-0A8E-88DC-87C810D7907D}"/>
              </a:ext>
            </a:extLst>
          </p:cNvPr>
          <p:cNvSpPr txBox="1"/>
          <p:nvPr/>
        </p:nvSpPr>
        <p:spPr>
          <a:xfrm>
            <a:off x="4844596" y="6486179"/>
            <a:ext cx="3702937" cy="338554"/>
          </a:xfrm>
          <a:prstGeom prst="rect">
            <a:avLst/>
          </a:prstGeom>
          <a:noFill/>
        </p:spPr>
        <p:txBody>
          <a:bodyPr wrap="none" rtlCol="0">
            <a:spAutoFit/>
          </a:bodyPr>
          <a:lstStyle/>
          <a:p>
            <a:pPr algn="ctr"/>
            <a:r>
              <a:rPr lang="es-ES" sz="1600" b="1" dirty="0">
                <a:solidFill>
                  <a:schemeClr val="accent3">
                    <a:lumMod val="75000"/>
                  </a:schemeClr>
                </a:solidFill>
              </a:rPr>
              <a:t>Lección 8 para el 23 de agosto de 2025</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LA LEY COMO PROMESA</a:t>
            </a: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FF0000"/>
                </a:solidFill>
                <a:latin typeface="Comic Sans MS" panose="030F0702030302020204" pitchFamily="66" charset="0"/>
              </a:rPr>
              <a:t>“Y declaró a vosotros su pacto que mandó a vosotros para hacer, LAS DIEZ PALABRAS, y las escribió en dos tablas de piedra” </a:t>
            </a:r>
            <a:r>
              <a:rPr lang="es-ES" sz="1400" b="1" dirty="0">
                <a:solidFill>
                  <a:srgbClr val="FF0000"/>
                </a:solidFill>
                <a:latin typeface="Comic Sans MS" panose="030F0702030302020204" pitchFamily="66" charset="0"/>
              </a:rPr>
              <a:t>(Deuteronomio 4:13, </a:t>
            </a:r>
            <a:r>
              <a:rPr lang="es-ES" sz="1100" b="1" dirty="0">
                <a:solidFill>
                  <a:srgbClr val="FF0000"/>
                </a:solidFill>
                <a:latin typeface="Comic Sans MS" panose="030F0702030302020204" pitchFamily="66" charset="0"/>
              </a:rPr>
              <a:t>original hebreo</a:t>
            </a:r>
            <a:r>
              <a:rPr lang="es-ES" sz="1400" b="1" dirty="0">
                <a:solidFill>
                  <a:srgbClr val="FF0000"/>
                </a:solidFill>
                <a:latin typeface="Comic Sans MS" panose="030F0702030302020204" pitchFamily="66" charset="0"/>
              </a:rPr>
              <a:t>)</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spcBef>
                <a:spcPts val="600"/>
              </a:spcBef>
            </a:pPr>
            <a:r>
              <a:rPr lang="es-ES" sz="2000" b="1" dirty="0"/>
              <a:t>En hebreo, en las tres veces que se mencionan los diez mandamientos, se los denominan “</a:t>
            </a:r>
            <a:r>
              <a:rPr lang="es-ES" sz="2000" b="1" i="1" dirty="0"/>
              <a:t>las diez palabras</a:t>
            </a:r>
            <a:r>
              <a:rPr lang="es-ES" sz="2000" b="1" dirty="0"/>
              <a:t>” (</a:t>
            </a:r>
            <a:r>
              <a:rPr lang="es-ES" sz="2000" b="1" dirty="0" err="1"/>
              <a:t>Éx</a:t>
            </a:r>
            <a:r>
              <a:rPr lang="es-ES" sz="2000" b="1" dirty="0"/>
              <a:t>. 34:28; </a:t>
            </a:r>
            <a:r>
              <a:rPr lang="es-ES" sz="2000" b="1" dirty="0" err="1"/>
              <a:t>Dt</a:t>
            </a:r>
            <a:r>
              <a:rPr lang="es-ES" sz="2000" b="1" dirty="0"/>
              <a:t>. 4:13; </a:t>
            </a:r>
            <a:r>
              <a:rPr lang="es-ES" sz="2000" b="1" dirty="0" err="1"/>
              <a:t>Dt</a:t>
            </a:r>
            <a:r>
              <a:rPr lang="es-ES" sz="2000" b="1" dirty="0"/>
              <a:t>. 10:4).</a:t>
            </a: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8770701" cy="707886"/>
          </a:xfrm>
          <a:prstGeom prst="rect">
            <a:avLst/>
          </a:prstGeom>
          <a:noFill/>
        </p:spPr>
        <p:txBody>
          <a:bodyPr wrap="square">
            <a:spAutoFit/>
          </a:bodyPr>
          <a:lstStyle/>
          <a:p>
            <a:pPr>
              <a:spcBef>
                <a:spcPts val="600"/>
              </a:spcBef>
            </a:pPr>
            <a:r>
              <a:rPr lang="es-ES" sz="2000" b="1" dirty="0"/>
              <a:t>Ejemplo: “ninguna palabra [</a:t>
            </a:r>
            <a:r>
              <a:rPr lang="es-ES" sz="2000" b="1" i="1" dirty="0" err="1"/>
              <a:t>dabar</a:t>
            </a:r>
            <a:r>
              <a:rPr lang="es-ES" sz="2000" b="1" dirty="0"/>
              <a:t>] de todas sus promesas [</a:t>
            </a:r>
            <a:r>
              <a:rPr lang="es-ES" sz="2000" b="1" i="1" dirty="0" err="1"/>
              <a:t>dabar</a:t>
            </a:r>
            <a:r>
              <a:rPr lang="es-ES" sz="2000" b="1" dirty="0"/>
              <a:t>] que expresó por Moisés su siervo, ha faltado” (1R. 8:56).</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213341"/>
            <a:ext cx="3488583" cy="1015663"/>
          </a:xfrm>
          <a:prstGeom prst="rect">
            <a:avLst/>
          </a:prstGeom>
          <a:noFill/>
        </p:spPr>
        <p:txBody>
          <a:bodyPr wrap="square">
            <a:spAutoFit/>
          </a:bodyPr>
          <a:lstStyle/>
          <a:p>
            <a:r>
              <a:rPr lang="es-ES" sz="2000" b="1" dirty="0"/>
              <a:t>Así, la raíz hebrea “</a:t>
            </a:r>
            <a:r>
              <a:rPr lang="es-ES" sz="2000" b="1" i="1" dirty="0" err="1"/>
              <a:t>dabar</a:t>
            </a:r>
            <a:r>
              <a:rPr lang="es-ES" sz="2000" b="1" dirty="0"/>
              <a:t>” puede traducirse como “palabra” o “promesa”. </a:t>
            </a:r>
            <a:endParaRPr lang="es-ES" sz="2000" dirty="0"/>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es-ES" sz="2000" b="1" dirty="0"/>
              <a:t>En realidad, no le estamos dando nada, le estamos haciendo una promesa. Le damos la seguridad de que vamos a hacer algo concreto.</a:t>
            </a: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es-ES" sz="2000" b="1" dirty="0"/>
              <a:t>Meditemos en esto. ¿Qué queremos expresar cuando decimos a alguien: “te doy mi palabra”?</a:t>
            </a: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spcBef>
                <a:spcPts val="600"/>
              </a:spcBef>
            </a:pPr>
            <a:r>
              <a:rPr lang="es-ES" sz="2000" b="1" dirty="0"/>
              <a:t>Los diez mandamientos son diez promesas que Dios nos hace, destinadas a guiarnos por el camino correcto.</a:t>
            </a: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6595353"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LEY COMO FIN</a:t>
            </a:r>
          </a:p>
        </p:txBody>
      </p:sp>
      <p:sp>
        <p:nvSpPr>
          <p:cNvPr id="4" name="CuadroTexto 3">
            <a:extLst>
              <a:ext uri="{FF2B5EF4-FFF2-40B4-BE49-F238E27FC236}">
                <a16:creationId xmlns:a16="http://schemas.microsoft.com/office/drawing/2014/main" id="{ACC24E48-6B50-6AAB-7ECE-765006E2987D}"/>
              </a:ext>
            </a:extLst>
          </p:cNvPr>
          <p:cNvSpPr txBox="1"/>
          <p:nvPr/>
        </p:nvSpPr>
        <p:spPr>
          <a:xfrm>
            <a:off x="548393" y="706219"/>
            <a:ext cx="5498566"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“porque el fin de la ley es Cristo, para justicia a todo aquel que cree” </a:t>
            </a:r>
            <a:r>
              <a:rPr lang="es-ES" sz="1400" b="1" dirty="0">
                <a:solidFill>
                  <a:schemeClr val="tx1"/>
                </a:solidFill>
                <a:latin typeface="Comic Sans MS" panose="030F0702030302020204" pitchFamily="66" charset="0"/>
              </a:rPr>
              <a:t>(Romanos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5" y="1485900"/>
            <a:ext cx="6312772" cy="1015663"/>
          </a:xfrm>
          <a:prstGeom prst="rect">
            <a:avLst/>
          </a:prstGeom>
          <a:noFill/>
        </p:spPr>
        <p:txBody>
          <a:bodyPr wrap="square" rtlCol="0">
            <a:spAutoFit/>
          </a:bodyPr>
          <a:lstStyle/>
          <a:p>
            <a:pPr>
              <a:spcBef>
                <a:spcPts val="600"/>
              </a:spcBef>
            </a:pPr>
            <a:r>
              <a:rPr lang="es-ES" sz="2000" b="1" dirty="0"/>
              <a:t>La palabra “fin” aplicada a la ley por Pablo en Romanos 10:4 es “</a:t>
            </a:r>
            <a:r>
              <a:rPr lang="es-ES" sz="2000" b="1" i="1" dirty="0" err="1"/>
              <a:t>telos</a:t>
            </a:r>
            <a:r>
              <a:rPr lang="es-ES" sz="2000" b="1" dirty="0"/>
              <a:t>”. ¿Cuál es el significado de esta palabra?</a:t>
            </a:r>
          </a:p>
        </p:txBody>
      </p:sp>
      <p:sp>
        <p:nvSpPr>
          <p:cNvPr id="7" name="CuadroTexto 6">
            <a:extLst>
              <a:ext uri="{FF2B5EF4-FFF2-40B4-BE49-F238E27FC236}">
                <a16:creationId xmlns:a16="http://schemas.microsoft.com/office/drawing/2014/main" id="{C7514DE4-FA59-2830-E11C-A0AD13E6D56A}"/>
              </a:ext>
            </a:extLst>
          </p:cNvPr>
          <p:cNvSpPr txBox="1"/>
          <p:nvPr/>
        </p:nvSpPr>
        <p:spPr>
          <a:xfrm>
            <a:off x="2638351" y="4251469"/>
            <a:ext cx="4007795" cy="1631216"/>
          </a:xfrm>
          <a:prstGeom prst="rect">
            <a:avLst/>
          </a:prstGeom>
          <a:noFill/>
        </p:spPr>
        <p:txBody>
          <a:bodyPr wrap="square">
            <a:spAutoFit/>
          </a:bodyPr>
          <a:lstStyle/>
          <a:p>
            <a:pPr>
              <a:spcBef>
                <a:spcPts val="600"/>
              </a:spcBef>
            </a:pPr>
            <a:r>
              <a:rPr lang="es-ES" sz="2000" b="1" dirty="0"/>
              <a:t>Si traducimos “</a:t>
            </a:r>
            <a:r>
              <a:rPr lang="es-ES" sz="2000" i="1" dirty="0"/>
              <a:t>la terminación </a:t>
            </a:r>
            <a:r>
              <a:rPr lang="es-ES" sz="2000" b="1" dirty="0"/>
              <a:t>de la ley es Cristo”, ya no hay ley a partir de la muerte de Jesús. Por lo tanto, no hay pecado. Pablo se contradeciría (Ro. 7:7).</a:t>
            </a:r>
          </a:p>
        </p:txBody>
      </p:sp>
      <p:sp>
        <p:nvSpPr>
          <p:cNvPr id="9" name="CuadroTexto 8">
            <a:extLst>
              <a:ext uri="{FF2B5EF4-FFF2-40B4-BE49-F238E27FC236}">
                <a16:creationId xmlns:a16="http://schemas.microsoft.com/office/drawing/2014/main" id="{910333BE-B63D-E4C3-98AE-5F1B27AEF3C1}"/>
              </a:ext>
            </a:extLst>
          </p:cNvPr>
          <p:cNvSpPr txBox="1"/>
          <p:nvPr/>
        </p:nvSpPr>
        <p:spPr>
          <a:xfrm>
            <a:off x="2638352" y="5842337"/>
            <a:ext cx="6419780" cy="1015663"/>
          </a:xfrm>
          <a:prstGeom prst="rect">
            <a:avLst/>
          </a:prstGeom>
          <a:noFill/>
        </p:spPr>
        <p:txBody>
          <a:bodyPr wrap="square">
            <a:spAutoFit/>
          </a:bodyPr>
          <a:lstStyle/>
          <a:p>
            <a:pPr>
              <a:spcBef>
                <a:spcPts val="600"/>
              </a:spcBef>
            </a:pPr>
            <a:r>
              <a:rPr lang="es-ES" sz="2000" b="1" dirty="0"/>
              <a:t>Si traducimos “</a:t>
            </a:r>
            <a:r>
              <a:rPr lang="es-ES" sz="2000" i="1" dirty="0"/>
              <a:t>el punto al que apunta </a:t>
            </a:r>
            <a:r>
              <a:rPr lang="es-ES" sz="2000" b="1" dirty="0"/>
              <a:t>la ley es Cristo”, Pablo es coherente, pues la ley sigue vigente, y nos lleva a Cristo (Ro. 3:31; </a:t>
            </a:r>
            <a:r>
              <a:rPr lang="es-ES" sz="2000" b="1" dirty="0" err="1"/>
              <a:t>Gál</a:t>
            </a:r>
            <a:r>
              <a:rPr lang="es-ES" sz="2000" b="1" dirty="0"/>
              <a:t> 3:24).</a:t>
            </a: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125" y="4233448"/>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3" y="2501563"/>
            <a:ext cx="6354595" cy="1631216"/>
          </a:xfrm>
          <a:prstGeom prst="rect">
            <a:avLst/>
          </a:prstGeom>
          <a:noFill/>
        </p:spPr>
        <p:txBody>
          <a:bodyPr wrap="square">
            <a:spAutoFit/>
          </a:bodyPr>
          <a:lstStyle/>
          <a:p>
            <a:pPr>
              <a:spcBef>
                <a:spcPts val="600"/>
              </a:spcBef>
            </a:pPr>
            <a:r>
              <a:rPr lang="es-ES" sz="2000" b="1" dirty="0"/>
              <a:t>El significado primario es: el punto al que se apunta como límite o finalidad. Por implicación (significados secundarios): la conclusión, la terminación, el resultado, el propósito. Su sentido concreto se debe determinar por la frase en la que se usa.</a:t>
            </a: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111432" y="1700014"/>
            <a:ext cx="8756312"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“La ley no se proclamó en esa ocasión para beneficio exclusivo de los hebreos. Dios los honró haciéndolos guardianes y custodios de su ley; pero debían de tenerla como un santo legado para todo el mundo. Los preceptos del Decálogo se adaptan a toda la humanidad, y se dieron para la instrucción y el gobierno de todos. Son diez preceptos, breves, </a:t>
            </a:r>
            <a:r>
              <a:rPr lang="es-ES" sz="2800" b="1" dirty="0" err="1">
                <a:latin typeface="Constantia" panose="02030602050306030303" pitchFamily="18" charset="0"/>
              </a:rPr>
              <a:t>abarcantes</a:t>
            </a:r>
            <a:r>
              <a:rPr lang="es-ES" sz="2800" b="1" dirty="0">
                <a:latin typeface="Constantia" panose="02030602050306030303" pitchFamily="18" charset="0"/>
              </a:rPr>
              <a:t>, y autorizados, que incluyen los deberes del hombre hacia Dios y hacia sus semejantes; y todos se basan en el gran principio fundamental del amor”</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773597" y="425584"/>
            <a:ext cx="3847400" cy="338554"/>
          </a:xfrm>
          <a:prstGeom prst="rect">
            <a:avLst/>
          </a:prstGeom>
          <a:noFill/>
        </p:spPr>
        <p:txBody>
          <a:bodyPr wrap="none" rtlCol="0">
            <a:spAutoFit/>
          </a:bodyPr>
          <a:lstStyle/>
          <a:p>
            <a:pPr algn="ctr"/>
            <a:r>
              <a:rPr lang="es-ES" sz="1600" b="1" dirty="0">
                <a:solidFill>
                  <a:srgbClr val="518399"/>
                </a:solidFill>
              </a:rPr>
              <a:t>E. G. W. (Patriarcas y profetas, pág. 277)</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40041" y="1841101"/>
            <a:ext cx="4127159" cy="4893647"/>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“Ustedes vieron lo que hice a los egipcios, y cómo los tomé sobre alas de águila, y los he traído a mí. Ahora pues, si en verdad escuchan mi voz y guardan mi pacto, ustedes serán mi especial tesoro entre todos los pueblos, porque mía es toda la tierra. Y ustedes serán mi reino de sacerdotes y gente santa” </a:t>
            </a:r>
            <a:r>
              <a:rPr kumimoji="0" lang="es-ES" sz="18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Éxodo 19:4–6</a:t>
            </a:r>
          </a:p>
        </p:txBody>
      </p:sp>
    </p:spTree>
    <p:extLst>
      <p:ext uri="{BB962C8B-B14F-4D97-AF65-F5344CB8AC3E}">
        <p14:creationId xmlns:p14="http://schemas.microsoft.com/office/powerpoint/2010/main" val="244170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400" b="1" dirty="0">
                <a:solidFill>
                  <a:srgbClr val="407EFF"/>
                </a:solidFill>
              </a:rPr>
              <a:t>La entrega de la Ley:</a:t>
            </a:r>
          </a:p>
          <a:p>
            <a:pPr lvl="1">
              <a:spcBef>
                <a:spcPts val="600"/>
              </a:spcBef>
            </a:pPr>
            <a:r>
              <a:rPr lang="es-ES" sz="2000" b="1" dirty="0"/>
              <a:t>Los receptores de la Ley (Éxodo 19:1-8)</a:t>
            </a:r>
          </a:p>
          <a:p>
            <a:pPr lvl="1">
              <a:spcBef>
                <a:spcPts val="600"/>
              </a:spcBef>
            </a:pPr>
            <a:r>
              <a:rPr lang="es-ES" sz="2000" b="1" dirty="0"/>
              <a:t>El Dador de la Ley (Éxodo 19:9-25)</a:t>
            </a:r>
          </a:p>
          <a:p>
            <a:pPr lvl="1">
              <a:spcBef>
                <a:spcPts val="600"/>
              </a:spcBef>
            </a:pPr>
            <a:r>
              <a:rPr lang="es-ES" sz="2000" b="1" dirty="0"/>
              <a:t>Los diez mandamientos (Éxodo 20:1-17)</a:t>
            </a:r>
          </a:p>
          <a:p>
            <a:pPr>
              <a:spcBef>
                <a:spcPts val="1800"/>
              </a:spcBef>
            </a:pPr>
            <a:r>
              <a:rPr lang="es-ES" sz="2400" b="1" dirty="0">
                <a:solidFill>
                  <a:srgbClr val="FF42B9"/>
                </a:solidFill>
              </a:rPr>
              <a:t>El significado de la Ley:</a:t>
            </a:r>
          </a:p>
          <a:p>
            <a:pPr lvl="1">
              <a:spcBef>
                <a:spcPts val="600"/>
              </a:spcBef>
            </a:pPr>
            <a:r>
              <a:rPr lang="es-ES" sz="2000" b="1" dirty="0"/>
              <a:t>La función de la Ley.</a:t>
            </a:r>
          </a:p>
          <a:p>
            <a:pPr lvl="1">
              <a:spcBef>
                <a:spcPts val="600"/>
              </a:spcBef>
            </a:pPr>
            <a:r>
              <a:rPr lang="es-ES" sz="2000" b="1" dirty="0"/>
              <a:t>La Ley como promesa.</a:t>
            </a:r>
          </a:p>
          <a:p>
            <a:pPr lvl="1">
              <a:spcBef>
                <a:spcPts val="600"/>
              </a:spcBef>
            </a:pPr>
            <a:r>
              <a:rPr lang="es-ES" sz="2000" b="1" dirty="0"/>
              <a:t>La Ley como fin.</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402" y="160878"/>
            <a:ext cx="7272439" cy="707886"/>
          </a:xfrm>
          <a:prstGeom prst="rect">
            <a:avLst/>
          </a:prstGeom>
          <a:noFill/>
        </p:spPr>
        <p:txBody>
          <a:bodyPr wrap="square" rtlCol="0">
            <a:spAutoFit/>
          </a:bodyPr>
          <a:lstStyle/>
          <a:p>
            <a:pPr>
              <a:spcBef>
                <a:spcPts val="600"/>
              </a:spcBef>
            </a:pPr>
            <a:r>
              <a:rPr lang="es-ES" sz="2000" b="1" dirty="0"/>
              <a:t>El cruce del Mar Rojo fue un hito para Israel. El segundo hito fue la proclamación de la Ley por la boca misma de Dios.</a:t>
            </a: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1" y="1561261"/>
            <a:ext cx="7346815" cy="1323439"/>
          </a:xfrm>
          <a:prstGeom prst="rect">
            <a:avLst/>
          </a:prstGeom>
          <a:noFill/>
        </p:spPr>
        <p:txBody>
          <a:bodyPr wrap="square">
            <a:spAutoFit/>
          </a:bodyPr>
          <a:lstStyle/>
          <a:p>
            <a:pPr>
              <a:spcBef>
                <a:spcPts val="600"/>
              </a:spcBef>
            </a:pPr>
            <a:r>
              <a:rPr lang="es-ES" sz="2000" b="1" dirty="0"/>
              <a:t>Pero eran algo más que simples leyes religiosas, civiles o sanitarias. Los diez mandamientos, base de todas estas leyes, son un reflejo del carácter mismo de Dios y, por tanto, no atañen solo a Israel, sino a cada uno de los hijos de Dios.</a:t>
            </a: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868764"/>
            <a:ext cx="7346815" cy="707886"/>
          </a:xfrm>
          <a:prstGeom prst="rect">
            <a:avLst/>
          </a:prstGeom>
          <a:noFill/>
        </p:spPr>
        <p:txBody>
          <a:bodyPr wrap="square">
            <a:spAutoFit/>
          </a:bodyPr>
          <a:lstStyle/>
          <a:p>
            <a:pPr>
              <a:spcBef>
                <a:spcPts val="600"/>
              </a:spcBef>
            </a:pPr>
            <a:r>
              <a:rPr lang="es-ES" sz="2000" b="1" dirty="0"/>
              <a:t>En ese momento, Israel nació como una nación santa. Recibió las normas que debían regular su existencia.</a:t>
            </a: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228726" y="1458670"/>
            <a:ext cx="6049108" cy="2554545"/>
          </a:xfrm>
          <a:prstGeom prst="rect">
            <a:avLst/>
          </a:prstGeom>
          <a:noFill/>
        </p:spPr>
        <p:txBody>
          <a:bodyPr wrap="square">
            <a:spAutoFit/>
          </a:bodyPr>
          <a:lstStyle/>
          <a:p>
            <a:r>
              <a:rPr lang="es-E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ENTREGA DE LA LEY</a:t>
            </a: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69441"/>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LOS RECEPTORES DE LA LEY </a:t>
            </a: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69441"/>
            <a:ext cx="7781924"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“Vosotros visteis lo que hice a los egipcios, y cómo os tomé sobre alas de águilas, y os he traído a mí” </a:t>
            </a:r>
            <a:r>
              <a:rPr lang="es-ES" sz="1400" b="1" dirty="0">
                <a:solidFill>
                  <a:schemeClr val="accent4">
                    <a:lumMod val="50000"/>
                  </a:schemeClr>
                </a:solidFill>
                <a:latin typeface="Comic Sans MS" panose="030F0702030302020204" pitchFamily="66" charset="0"/>
              </a:rPr>
              <a:t>(Éxodo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spcBef>
                <a:spcPts val="600"/>
              </a:spcBef>
            </a:pPr>
            <a:r>
              <a:rPr lang="es-ES" sz="2000" b="1" dirty="0"/>
              <a:t>¿Para qué había sacado Dios a Israel de Egipto?</a:t>
            </a: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1441440139"/>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7905749" cy="400110"/>
          </a:xfrm>
          <a:prstGeom prst="rect">
            <a:avLst/>
          </a:prstGeom>
          <a:noFill/>
        </p:spPr>
        <p:txBody>
          <a:bodyPr wrap="square">
            <a:spAutoFit/>
          </a:bodyPr>
          <a:lstStyle/>
          <a:p>
            <a:pPr>
              <a:spcBef>
                <a:spcPts val="600"/>
              </a:spcBef>
            </a:pPr>
            <a:r>
              <a:rPr lang="es-ES" sz="2000" b="1" dirty="0"/>
              <a:t>Al aceptar el pacto ¿en qué se convertiría Israel (</a:t>
            </a:r>
            <a:r>
              <a:rPr lang="es-ES" sz="2000" b="1" dirty="0" err="1"/>
              <a:t>Éx</a:t>
            </a:r>
            <a:r>
              <a:rPr lang="es-ES" sz="2000" b="1" dirty="0"/>
              <a:t>. 19:5-6)?</a:t>
            </a:r>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617292"/>
            <a:ext cx="7905749" cy="1323439"/>
          </a:xfrm>
          <a:prstGeom prst="rect">
            <a:avLst/>
          </a:prstGeom>
          <a:noFill/>
        </p:spPr>
        <p:txBody>
          <a:bodyPr wrap="square">
            <a:spAutoFit/>
          </a:bodyPr>
          <a:lstStyle/>
          <a:p>
            <a:pPr>
              <a:spcBef>
                <a:spcPts val="600"/>
              </a:spcBef>
            </a:pPr>
            <a:r>
              <a:rPr lang="es-ES" sz="2000" b="1" dirty="0"/>
              <a:t>Al tercer mes de la salida de Egipto, acamparon frente al monte Sinaí. Allí se sentaron las bases para la creación de la nación de Israel. Dios les propuso hacer un pacto con Él, y ellos aceptaron (</a:t>
            </a:r>
            <a:r>
              <a:rPr lang="es-ES" sz="2000" b="1" dirty="0" err="1"/>
              <a:t>Éx</a:t>
            </a:r>
            <a:r>
              <a:rPr lang="es-ES" sz="2000" b="1" dirty="0"/>
              <a:t>. 19:1-8).</a:t>
            </a: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7924801" cy="707886"/>
          </a:xfrm>
          <a:prstGeom prst="rect">
            <a:avLst/>
          </a:prstGeom>
          <a:noFill/>
        </p:spPr>
        <p:txBody>
          <a:bodyPr wrap="square">
            <a:spAutoFit/>
          </a:bodyPr>
          <a:lstStyle/>
          <a:p>
            <a:pPr>
              <a:spcBef>
                <a:spcPts val="600"/>
              </a:spcBef>
            </a:pPr>
            <a:r>
              <a:rPr lang="es-ES" sz="2000" b="1" dirty="0"/>
              <a:t>Para que le sirviesen (</a:t>
            </a:r>
            <a:r>
              <a:rPr lang="es-ES" sz="2000" b="1" dirty="0" err="1"/>
              <a:t>Éx</a:t>
            </a:r>
            <a:r>
              <a:rPr lang="es-ES" sz="2000" b="1" dirty="0"/>
              <a:t>. 5:1; 7:16; 8:1, 20; 9:1, 13; 10:3). Al hacerlo, recibirían grandes beneficios (entre ellos, la tierra de Canaán).</a:t>
            </a: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EL DADOR DE LA LEY </a:t>
            </a: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“Todo el monte Sinaí humeaba, porque Jehová había descendido sobre él en fuego; y el humo subía como el humo de un horno, y todo el monte se estremecía en gran manera” </a:t>
            </a:r>
            <a:r>
              <a:rPr lang="es-ES" sz="1400" b="1" dirty="0">
                <a:solidFill>
                  <a:schemeClr val="accent2">
                    <a:lumMod val="50000"/>
                  </a:schemeClr>
                </a:solidFill>
                <a:latin typeface="Comic Sans MS" panose="030F0702030302020204" pitchFamily="66" charset="0"/>
              </a:rPr>
              <a:t>(Éxodo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8" y="1419198"/>
            <a:ext cx="8534400" cy="1323439"/>
          </a:xfrm>
          <a:prstGeom prst="rect">
            <a:avLst/>
          </a:prstGeom>
          <a:noFill/>
        </p:spPr>
        <p:txBody>
          <a:bodyPr wrap="square" rtlCol="0">
            <a:spAutoFit/>
          </a:bodyPr>
          <a:lstStyle/>
          <a:p>
            <a:pPr>
              <a:spcBef>
                <a:spcPts val="600"/>
              </a:spcBef>
            </a:pPr>
            <a:r>
              <a:rPr lang="es-ES" sz="2000" b="1" dirty="0"/>
              <a:t>La presentación de la Ley de Dios en Sinaí fue algo soberbio, aterrador (</a:t>
            </a:r>
            <a:r>
              <a:rPr lang="es-ES" sz="2000" b="1" dirty="0" err="1"/>
              <a:t>Heb</a:t>
            </a:r>
            <a:r>
              <a:rPr lang="es-ES" sz="2000" b="1" dirty="0"/>
              <a:t>. 12:18-21). Nadie está preparado para algo así. Por eso, el pueblo necesitaba purificarse con antelación, y guardar la distancia apropiada para no ser consumidos por la gloria divina (</a:t>
            </a:r>
            <a:r>
              <a:rPr lang="es-ES" sz="2000" b="1" dirty="0" err="1"/>
              <a:t>Éx</a:t>
            </a:r>
            <a:r>
              <a:rPr lang="es-ES" sz="2000" b="1" dirty="0"/>
              <a:t>. 19:10-12).</a:t>
            </a: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803021" y="4479372"/>
            <a:ext cx="2286841" cy="227627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502075"/>
            <a:ext cx="6186790" cy="1323439"/>
          </a:xfrm>
          <a:prstGeom prst="rect">
            <a:avLst/>
          </a:prstGeom>
          <a:noFill/>
        </p:spPr>
        <p:txBody>
          <a:bodyPr wrap="square">
            <a:spAutoFit/>
          </a:bodyPr>
          <a:lstStyle/>
          <a:p>
            <a:pPr>
              <a:spcBef>
                <a:spcPts val="600"/>
              </a:spcBef>
            </a:pPr>
            <a:r>
              <a:rPr lang="es-ES" sz="2000" b="1" dirty="0"/>
              <a:t>Han quedado registradas dos versiones de esta Ley: una al comienzo del Éxodo, y otra como parte de los últimos discursos de Moisés antes de entrar en Canaán.</a:t>
            </a: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37477"/>
            <a:ext cx="6040877" cy="1015663"/>
          </a:xfrm>
          <a:prstGeom prst="rect">
            <a:avLst/>
          </a:prstGeom>
          <a:noFill/>
        </p:spPr>
        <p:txBody>
          <a:bodyPr wrap="square">
            <a:spAutoFit/>
          </a:bodyPr>
          <a:lstStyle/>
          <a:p>
            <a:pPr>
              <a:spcBef>
                <a:spcPts val="600"/>
              </a:spcBef>
            </a:pPr>
            <a:r>
              <a:rPr lang="es-ES" sz="2000" b="1" dirty="0"/>
              <a:t>Aunque pudiera parecer aterradora por su presentación, la Ley refleja lo mejor del carácter de Dios: el amor (Ro. </a:t>
            </a:r>
            <a:r>
              <a:rPr lang="es-ES" sz="2000" b="1"/>
              <a:t>13:10</a:t>
            </a:r>
            <a:r>
              <a:rPr lang="es-ES" sz="2000" b="1" dirty="0"/>
              <a:t>).</a:t>
            </a: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166673"/>
            <a:ext cx="8530960" cy="1323439"/>
          </a:xfrm>
          <a:prstGeom prst="rect">
            <a:avLst/>
          </a:prstGeom>
          <a:noFill/>
        </p:spPr>
        <p:txBody>
          <a:bodyPr wrap="square">
            <a:spAutoFit/>
          </a:bodyPr>
          <a:lstStyle/>
          <a:p>
            <a:pPr>
              <a:spcBef>
                <a:spcPts val="600"/>
              </a:spcBef>
            </a:pPr>
            <a:r>
              <a:rPr lang="es-ES" sz="2000" b="1" dirty="0"/>
              <a:t>Las palabras que Dios iba a dirigirles eran una manifestación de Su propio carácter. Obedecerlas es vida; desobedecerlas, muerte. Israel debía ser plenamente consciente de la seriedad y transcendencia de “las palabras del pacto, los diez mandamientos” (</a:t>
            </a:r>
            <a:r>
              <a:rPr lang="es-ES" sz="2000" b="1" dirty="0" err="1"/>
              <a:t>Éx</a:t>
            </a:r>
            <a:r>
              <a:rPr lang="es-ES" sz="2000" b="1" dirty="0"/>
              <a:t>. 34:28).</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2754600"/>
            <a:ext cx="8530960" cy="400110"/>
          </a:xfrm>
          <a:prstGeom prst="rect">
            <a:avLst/>
          </a:prstGeom>
          <a:noFill/>
        </p:spPr>
        <p:txBody>
          <a:bodyPr wrap="square">
            <a:spAutoFit/>
          </a:bodyPr>
          <a:lstStyle/>
          <a:p>
            <a:pPr>
              <a:spcBef>
                <a:spcPts val="600"/>
              </a:spcBef>
            </a:pPr>
            <a:r>
              <a:rPr lang="es-ES" sz="2000" b="1" dirty="0"/>
              <a:t>¿Por qué fue necesaria semejante puesta en escena?</a:t>
            </a: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screen">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48640"/>
            <a:ext cx="12192000" cy="769441"/>
          </a:xfrm>
          <a:prstGeom prst="rect">
            <a:avLst/>
          </a:prstGeom>
          <a:noFill/>
        </p:spPr>
        <p:txBody>
          <a:bodyPr wrap="square">
            <a:spAutoFit/>
          </a:bodyPr>
          <a:lstStyle/>
          <a:p>
            <a:pPr algn="ctr"/>
            <a:r>
              <a:rPr lang="es-ES" sz="4400" b="1" dirty="0">
                <a:ln w="13462">
                  <a:solidFill>
                    <a:schemeClr val="bg1"/>
                  </a:solidFill>
                  <a:prstDash val="solid"/>
                </a:ln>
                <a:solidFill>
                  <a:schemeClr val="accent3">
                    <a:lumMod val="75000"/>
                  </a:schemeClr>
                </a:solidFill>
                <a:effectLst>
                  <a:outerShdw dist="38100" dir="2700000" algn="bl" rotWithShape="0">
                    <a:schemeClr val="accent5"/>
                  </a:outerShdw>
                </a:effectLst>
              </a:rPr>
              <a:t>LOS DIEZ MANDAMIENTOS </a:t>
            </a:r>
          </a:p>
        </p:txBody>
      </p:sp>
      <p:sp>
        <p:nvSpPr>
          <p:cNvPr id="5" name="CuadroTexto 4">
            <a:extLst>
              <a:ext uri="{FF2B5EF4-FFF2-40B4-BE49-F238E27FC236}">
                <a16:creationId xmlns:a16="http://schemas.microsoft.com/office/drawing/2014/main" id="{26FCAA5F-DC11-3036-0AB5-95A36B8FB3AA}"/>
              </a:ext>
            </a:extLst>
          </p:cNvPr>
          <p:cNvSpPr txBox="1"/>
          <p:nvPr/>
        </p:nvSpPr>
        <p:spPr>
          <a:xfrm>
            <a:off x="1" y="555185"/>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“Yo soy Jehová tu Dios, que te saqué de la tierra de Egipto, de casa de servidumbre” </a:t>
            </a:r>
            <a:r>
              <a:rPr lang="es-ES" sz="1400" b="1" dirty="0">
                <a:solidFill>
                  <a:schemeClr val="accent1">
                    <a:lumMod val="75000"/>
                  </a:schemeClr>
                </a:solidFill>
                <a:latin typeface="Comic Sans MS" panose="030F0702030302020204" pitchFamily="66" charset="0"/>
              </a:rPr>
              <a:t>(Éxodo 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170583" y="970924"/>
            <a:ext cx="8272463" cy="1323439"/>
          </a:xfrm>
          <a:prstGeom prst="rect">
            <a:avLst/>
          </a:prstGeom>
          <a:noFill/>
        </p:spPr>
        <p:txBody>
          <a:bodyPr wrap="square" rtlCol="0">
            <a:spAutoFit/>
          </a:bodyPr>
          <a:lstStyle/>
          <a:p>
            <a:pPr>
              <a:spcBef>
                <a:spcPts val="600"/>
              </a:spcBef>
            </a:pPr>
            <a:r>
              <a:rPr lang="es-ES" sz="2000" b="1" dirty="0"/>
              <a:t>Dios introduce la Ley dejando clara su función principal: “Te he redimido del pecado, por tanto, esto es lo que debes de hacer a partir de ahora” (</a:t>
            </a:r>
            <a:r>
              <a:rPr lang="es-ES" sz="2000" b="1" dirty="0" err="1"/>
              <a:t>Éx</a:t>
            </a:r>
            <a:r>
              <a:rPr lang="es-ES" sz="2000" b="1" dirty="0"/>
              <a:t>. 20:2). Observar la Ley es, para nosotros, la respuesta a la Redención. Es una respuesta de amor al amor recibido.</a:t>
            </a: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3937363356"/>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screen">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772870"/>
            <a:ext cx="6318100" cy="3600986"/>
          </a:xfrm>
          <a:prstGeom prst="rect">
            <a:avLst/>
          </a:prstGeom>
          <a:noFill/>
        </p:spPr>
        <p:txBody>
          <a:bodyPr wrap="square">
            <a:spAutoFit/>
          </a:bodyPr>
          <a:lstStyle/>
          <a:p>
            <a:r>
              <a:rPr lang="es-ES"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SIGNIFICADO DE LA LEY</a:t>
            </a: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es-ES"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LA FUNCIÓN DE LA LEY</a:t>
            </a: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719706"/>
            <a:ext cx="8924926" cy="646331"/>
          </a:xfrm>
          <a:prstGeom prst="rect">
            <a:avLst/>
          </a:prstGeom>
          <a:noFill/>
        </p:spPr>
        <p:txBody>
          <a:bodyPr wrap="square">
            <a:spAutoFit/>
          </a:bodyPr>
          <a:lstStyle/>
          <a:p>
            <a:pPr algn="ctr"/>
            <a:r>
              <a:rPr lang="es-ES" b="1" dirty="0">
                <a:solidFill>
                  <a:schemeClr val="accent3">
                    <a:lumMod val="75000"/>
                  </a:schemeClr>
                </a:solidFill>
                <a:latin typeface="Comic Sans MS" panose="030F0702030302020204" pitchFamily="66" charset="0"/>
              </a:rPr>
              <a:t>“Así que la ley vino a ser nuestro guía encargado de conducirnos a Cristo, para que fuéramos justificados por la fe” </a:t>
            </a:r>
            <a:r>
              <a:rPr lang="es-ES" sz="1400" b="1" dirty="0">
                <a:solidFill>
                  <a:schemeClr val="accent3">
                    <a:lumMod val="75000"/>
                  </a:schemeClr>
                </a:solidFill>
                <a:latin typeface="Comic Sans MS" panose="030F0702030302020204" pitchFamily="66" charset="0"/>
              </a:rPr>
              <a:t>(Gálatas 3:24 </a:t>
            </a:r>
            <a:r>
              <a:rPr lang="es-ES" sz="1100" b="1" dirty="0" err="1">
                <a:solidFill>
                  <a:schemeClr val="accent3">
                    <a:lumMod val="75000"/>
                  </a:schemeClr>
                </a:solidFill>
                <a:latin typeface="Comic Sans MS" panose="030F0702030302020204" pitchFamily="66" charset="0"/>
              </a:rPr>
              <a:t>NVI</a:t>
            </a:r>
            <a:r>
              <a:rPr lang="es-ES" sz="1400" b="1" dirty="0">
                <a:solidFill>
                  <a:schemeClr val="accent3">
                    <a:lumMod val="75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chemeClr val="accent6">
                    <a:lumMod val="75000"/>
                  </a:schemeClr>
                </a:solidFill>
              </a:rPr>
              <a:t>¿Cuáles son algunas de las funciones de la Ley?</a:t>
            </a: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2235141286"/>
              </p:ext>
            </p:extLst>
          </p:nvPr>
        </p:nvGraphicFramePr>
        <p:xfrm>
          <a:off x="382508" y="1768376"/>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629400" y="1527463"/>
            <a:ext cx="5562601" cy="1015663"/>
          </a:xfrm>
          <a:prstGeom prst="rect">
            <a:avLst/>
          </a:prstGeom>
          <a:noFill/>
        </p:spPr>
        <p:txBody>
          <a:bodyPr wrap="square" rtlCol="0">
            <a:spAutoFit/>
          </a:bodyPr>
          <a:lstStyle/>
          <a:p>
            <a:pPr>
              <a:spcBef>
                <a:spcPts val="600"/>
              </a:spcBef>
            </a:pPr>
            <a:r>
              <a:rPr lang="es-ES" sz="2000" b="1" dirty="0"/>
              <a:t>La salvación no está entre sus funciones (</a:t>
            </a:r>
            <a:r>
              <a:rPr lang="es-ES" sz="2000" b="1" dirty="0" err="1"/>
              <a:t>Gál</a:t>
            </a:r>
            <a:r>
              <a:rPr lang="es-ES" sz="2000" b="1" dirty="0"/>
              <a:t>. 2:16). La Ley es como un espejo en el cual se ven reflejados nuestros pecados (</a:t>
            </a:r>
            <a:r>
              <a:rPr lang="es-ES" sz="2000" b="1" dirty="0" err="1"/>
              <a:t>Stg</a:t>
            </a:r>
            <a:r>
              <a:rPr lang="es-ES" sz="2000" b="1" dirty="0"/>
              <a:t>. </a:t>
            </a:r>
            <a:r>
              <a:rPr lang="es-ES" sz="2000" b="1"/>
              <a:t>1:23-25).</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840529"/>
            <a:ext cx="6731464" cy="1015663"/>
          </a:xfrm>
          <a:prstGeom prst="rect">
            <a:avLst/>
          </a:prstGeom>
          <a:noFill/>
        </p:spPr>
        <p:txBody>
          <a:bodyPr wrap="square">
            <a:spAutoFit/>
          </a:bodyPr>
          <a:lstStyle/>
          <a:p>
            <a:pPr>
              <a:spcBef>
                <a:spcPts val="600"/>
              </a:spcBef>
            </a:pPr>
            <a:r>
              <a:rPr lang="es-ES" sz="2000" b="1" dirty="0"/>
              <a:t>La Biblia es clara: la Ley es buena (Ro. 7:12); meditar en ella es una delicia (Sal. 1:2). “¡Oh, cuánto amo yo tu ley! Todo el día es ella mi meditación” (Sal. 119:97).</a:t>
            </a: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629398" y="2578498"/>
            <a:ext cx="5562601" cy="1631216"/>
          </a:xfrm>
          <a:prstGeom prst="rect">
            <a:avLst/>
          </a:prstGeom>
          <a:noFill/>
        </p:spPr>
        <p:txBody>
          <a:bodyPr wrap="square">
            <a:spAutoFit/>
          </a:bodyPr>
          <a:lstStyle/>
          <a:p>
            <a:pPr>
              <a:spcBef>
                <a:spcPts val="600"/>
              </a:spcBef>
            </a:pPr>
            <a:r>
              <a:rPr lang="es-ES" sz="2000" b="1" dirty="0"/>
              <a:t>Romper el espejo no quita las manchas; ignorarlo, tampoco. Pero sin el “espejo” </a:t>
            </a:r>
            <a:br>
              <a:rPr lang="es-ES" sz="2000" b="1" dirty="0"/>
            </a:br>
            <a:r>
              <a:rPr lang="es-ES" sz="2000" b="1" dirty="0"/>
              <a:t>[la ley] no sabríamos que estamos manchados [con pecado], y que necesitamos el “pañuelo” [Cristo] para limpiarnos.</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TotalTime>
  <Words>1559</Words>
  <Application>Microsoft Office PowerPoint</Application>
  <PresentationFormat>Panorámica</PresentationFormat>
  <Paragraphs>80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Comic Sans MS</vt:lpstr>
      <vt:lpstr>Aptos Display</vt:lpstr>
      <vt:lpstr>Aptos</vt:lpstr>
      <vt:lpstr>Constantia</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75</cp:revision>
  <dcterms:created xsi:type="dcterms:W3CDTF">2025-07-19T15:42:14Z</dcterms:created>
  <dcterms:modified xsi:type="dcterms:W3CDTF">2025-07-26T21:00:18Z</dcterms:modified>
</cp:coreProperties>
</file>