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00"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omic Sans MS" panose="030F0702030302020204" pitchFamily="66" charset="0"/>
      <p:regular r:id="rId27"/>
      <p:bold r:id="rId28"/>
      <p:italic r:id="rId29"/>
      <p:boldItalic r:id="rId30"/>
    </p:embeddedFont>
    <p:embeddedFont>
      <p:font typeface="Constantia" panose="02030602050306030303" pitchFamily="18" charset="0"/>
      <p:regular r:id="rId31"/>
      <p:bold r:id="rId32"/>
      <p:italic r:id="rId33"/>
      <p:boldItalic r:id="rId3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r>
            <a:rPr lang="es-ES" sz="1800" b="1" dirty="0">
              <a:solidFill>
                <a:schemeClr val="bg1"/>
              </a:solidFill>
              <a:effectLst>
                <a:outerShdw blurRad="38100" dist="38100" dir="2700000" algn="tl">
                  <a:srgbClr val="000000">
                    <a:alpha val="43137"/>
                  </a:srgbClr>
                </a:outerShdw>
              </a:effectLst>
            </a:rPr>
            <a:t>El Tabernáculo (Lugar Santo y Santísimo)</a:t>
          </a: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r>
            <a:rPr lang="es-ES" sz="1800" b="1" dirty="0">
              <a:solidFill>
                <a:schemeClr val="bg1"/>
              </a:solidFill>
              <a:effectLst>
                <a:outerShdw blurRad="38100" dist="38100" dir="2700000" algn="tl">
                  <a:srgbClr val="000000">
                    <a:alpha val="43137"/>
                  </a:srgbClr>
                </a:outerShdw>
              </a:effectLst>
            </a:rPr>
            <a:t>El arca de oro</a:t>
          </a: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r>
            <a:rPr lang="es-ES" sz="1800" b="1" dirty="0">
              <a:solidFill>
                <a:schemeClr val="bg1"/>
              </a:solidFill>
              <a:effectLst>
                <a:outerShdw blurRad="38100" dist="38100" dir="2700000" algn="tl">
                  <a:srgbClr val="000000">
                    <a:alpha val="43137"/>
                  </a:srgbClr>
                </a:outerShdw>
              </a:effectLst>
            </a:rPr>
            <a:t>La mesa de los panes</a:t>
          </a: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r>
            <a:rPr lang="es-ES" sz="1800" b="1">
              <a:solidFill>
                <a:schemeClr val="bg1"/>
              </a:solidFill>
              <a:effectLst>
                <a:outerShdw blurRad="38100" dist="38100" dir="2700000" algn="tl">
                  <a:srgbClr val="000000">
                    <a:alpha val="43137"/>
                  </a:srgbClr>
                </a:outerShdw>
              </a:effectLst>
            </a:rPr>
            <a:t>El candelabro</a:t>
          </a: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r>
            <a:rPr lang="es-ES" sz="1800" b="1" dirty="0">
              <a:solidFill>
                <a:schemeClr val="bg1"/>
              </a:solidFill>
              <a:effectLst>
                <a:outerShdw blurRad="38100" dist="38100" dir="2700000" algn="tl">
                  <a:srgbClr val="000000">
                    <a:alpha val="43137"/>
                  </a:srgbClr>
                </a:outerShdw>
              </a:effectLst>
            </a:rPr>
            <a:t>El altar del incienso</a:t>
          </a: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r>
            <a:rPr lang="es-ES" sz="1800" b="1" dirty="0">
              <a:solidFill>
                <a:schemeClr val="bg1"/>
              </a:solidFill>
              <a:effectLst>
                <a:outerShdw blurRad="38100" dist="38100" dir="2700000" algn="tl">
                  <a:srgbClr val="000000">
                    <a:alpha val="43137"/>
                  </a:srgbClr>
                </a:outerShdw>
              </a:effectLst>
            </a:rPr>
            <a:t>El altar de los holocaustos</a:t>
          </a: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r>
            <a:rPr lang="es-ES" sz="1800" b="1" dirty="0">
              <a:solidFill>
                <a:schemeClr val="bg1"/>
              </a:solidFill>
              <a:effectLst>
                <a:outerShdw blurRad="38100" dist="38100" dir="2700000" algn="tl">
                  <a:srgbClr val="000000">
                    <a:alpha val="43137"/>
                  </a:srgbClr>
                </a:outerShdw>
              </a:effectLst>
            </a:rPr>
            <a:t>La fuente para el lavamiento</a:t>
          </a: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r>
            <a:rPr lang="es-ES" sz="1800" b="1" dirty="0">
              <a:solidFill>
                <a:schemeClr val="bg1"/>
              </a:solidFill>
              <a:effectLst>
                <a:outerShdw blurRad="38100" dist="38100" dir="2700000" algn="tl">
                  <a:srgbClr val="000000">
                    <a:alpha val="43137"/>
                  </a:srgbClr>
                </a:outerShdw>
              </a:effectLst>
            </a:rPr>
            <a:t>El atrio exterior</a:t>
          </a: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r>
            <a:rPr lang="es-ES" sz="1800" b="1" dirty="0">
              <a:solidFill>
                <a:schemeClr val="bg1"/>
              </a:solidFill>
              <a:effectLst>
                <a:outerShdw blurRad="38100" dist="38100" dir="2700000" algn="tl">
                  <a:srgbClr val="000000">
                    <a:alpha val="43137"/>
                  </a:srgbClr>
                </a:outerShdw>
              </a:effectLst>
            </a:rPr>
            <a:t>El efod</a:t>
          </a: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r>
            <a:rPr lang="es-ES" sz="1800" b="1">
              <a:solidFill>
                <a:schemeClr val="bg1"/>
              </a:solidFill>
              <a:effectLst>
                <a:outerShdw blurRad="38100" dist="38100" dir="2700000" algn="tl">
                  <a:srgbClr val="000000">
                    <a:alpha val="43137"/>
                  </a:srgbClr>
                </a:outerShdw>
              </a:effectLst>
            </a:rPr>
            <a:t>El pectoral</a:t>
          </a: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r>
            <a:rPr lang="es-ES" sz="1800" b="1" dirty="0">
              <a:solidFill>
                <a:schemeClr val="bg1"/>
              </a:solidFill>
              <a:effectLst>
                <a:outerShdw blurRad="38100" dist="38100" dir="2700000" algn="tl">
                  <a:srgbClr val="000000">
                    <a:alpha val="43137"/>
                  </a:srgbClr>
                </a:outerShdw>
              </a:effectLst>
            </a:rPr>
            <a:t>El resto de las vestiduras</a:t>
          </a: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s-ES"/>
        </a:p>
      </dgm:t>
    </dgm:pt>
    <dgm:pt modelId="{86A7F525-B45A-4A43-8AED-309D66264AEF}">
      <dgm:prSet custT="1"/>
      <dgm:spPr/>
      <dgm:t>
        <a:bodyPr/>
        <a:lstStyle/>
        <a:p>
          <a:r>
            <a:rPr lang="es-ES" sz="2000" b="1" dirty="0"/>
            <a:t>Dios aborrece el pecado</a:t>
          </a:r>
          <a:endParaRPr lang="es-ES" sz="2000" dirty="0"/>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es-ES" sz="2000" b="1" dirty="0"/>
            <a:t>Dios salva al pecador</a:t>
          </a:r>
          <a:endParaRPr lang="es-ES" sz="2000" dirty="0"/>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es-ES" sz="2000" b="1" dirty="0"/>
            <a:t>Dios destruirá a los malvados</a:t>
          </a:r>
          <a:endParaRPr lang="es-ES" sz="2000" dirty="0"/>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es-ES" sz="2000" b="1" dirty="0"/>
            <a:t>Dios nos asegura un futuro glorioso</a:t>
          </a:r>
          <a:endParaRPr lang="es-ES" sz="2000" dirty="0"/>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El Tabernáculo (Lugar Santo y Santísimo)</a:t>
          </a: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El arca de oro</a:t>
          </a: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La mesa de los panes</a:t>
          </a: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bg1"/>
              </a:solidFill>
              <a:effectLst>
                <a:outerShdw blurRad="38100" dist="38100" dir="2700000" algn="tl">
                  <a:srgbClr val="000000">
                    <a:alpha val="43137"/>
                  </a:srgbClr>
                </a:outerShdw>
              </a:effectLst>
            </a:rPr>
            <a:t>El candelabro</a:t>
          </a: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El altar del incienso</a:t>
          </a: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El altar de los holocaustos</a:t>
          </a:r>
        </a:p>
      </dsp:txBody>
      <dsp:txXfrm>
        <a:off x="10107277" y="1906482"/>
        <a:ext cx="1608980" cy="506196"/>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La fuente para el lavamiento</a:t>
          </a: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El atrio exterior</a:t>
          </a: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El efod</a:t>
          </a:r>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bg1"/>
              </a:solidFill>
              <a:effectLst>
                <a:outerShdw blurRad="38100" dist="38100" dir="2700000" algn="tl">
                  <a:srgbClr val="000000">
                    <a:alpha val="43137"/>
                  </a:srgbClr>
                </a:outerShdw>
              </a:effectLst>
            </a:rPr>
            <a:t>El pectoral</a:t>
          </a: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El resto de las vestiduras</a:t>
          </a: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955"/>
          <a:ext cx="4708606" cy="45396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Dios aborrece el pecado</a:t>
          </a:r>
          <a:endParaRPr lang="es-ES" sz="2000" kern="1200" dirty="0"/>
        </a:p>
      </dsp:txBody>
      <dsp:txXfrm>
        <a:off x="22161" y="23116"/>
        <a:ext cx="4664284" cy="409647"/>
      </dsp:txXfrm>
    </dsp:sp>
    <dsp:sp modelId="{49FB8278-23E9-44B1-B0E9-2B687210E11D}">
      <dsp:nvSpPr>
        <dsp:cNvPr id="0" name=""/>
        <dsp:cNvSpPr/>
      </dsp:nvSpPr>
      <dsp:spPr>
        <a:xfrm>
          <a:off x="0" y="468227"/>
          <a:ext cx="4708606" cy="453969"/>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Dios salva al pecador</a:t>
          </a:r>
          <a:endParaRPr lang="es-ES" sz="2000" kern="1200" dirty="0"/>
        </a:p>
      </dsp:txBody>
      <dsp:txXfrm>
        <a:off x="22161" y="490388"/>
        <a:ext cx="4664284" cy="409647"/>
      </dsp:txXfrm>
    </dsp:sp>
    <dsp:sp modelId="{C188DD80-2EA5-48DD-A3DA-B408111F1352}">
      <dsp:nvSpPr>
        <dsp:cNvPr id="0" name=""/>
        <dsp:cNvSpPr/>
      </dsp:nvSpPr>
      <dsp:spPr>
        <a:xfrm>
          <a:off x="0" y="935500"/>
          <a:ext cx="4708606" cy="453969"/>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Dios destruirá a los malvados</a:t>
          </a:r>
          <a:endParaRPr lang="es-ES" sz="2000" kern="1200" dirty="0"/>
        </a:p>
      </dsp:txBody>
      <dsp:txXfrm>
        <a:off x="22161" y="957661"/>
        <a:ext cx="4664284" cy="409647"/>
      </dsp:txXfrm>
    </dsp:sp>
    <dsp:sp modelId="{CF501F27-D192-4894-A090-DEB699832C3E}">
      <dsp:nvSpPr>
        <dsp:cNvPr id="0" name=""/>
        <dsp:cNvSpPr/>
      </dsp:nvSpPr>
      <dsp:spPr>
        <a:xfrm>
          <a:off x="0" y="1402772"/>
          <a:ext cx="4708606" cy="453969"/>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Dios nos asegura un futuro glorioso</a:t>
          </a:r>
          <a:endParaRPr lang="es-ES" sz="2000" kern="1200" dirty="0"/>
        </a:p>
      </dsp:txBody>
      <dsp:txXfrm>
        <a:off x="22161" y="1424933"/>
        <a:ext cx="4664284" cy="40964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19/09/2025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19/09/2025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19/09/2025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es-ES" sz="8000" b="1" dirty="0">
                <a:ln/>
                <a:solidFill>
                  <a:schemeClr val="accent4"/>
                </a:solidFill>
              </a:rPr>
              <a:t>EL TABERNÁCULO</a:t>
            </a: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rtlCol="0">
            <a:spAutoFit/>
          </a:bodyPr>
          <a:lstStyle/>
          <a:p>
            <a:pPr algn="ctr"/>
            <a:r>
              <a:rPr lang="es-ES" sz="1600" b="1" dirty="0">
                <a:solidFill>
                  <a:schemeClr val="accent5">
                    <a:lumMod val="50000"/>
                  </a:schemeClr>
                </a:solidFill>
              </a:rPr>
              <a:t>Lección 13 para el 27 de septiembre de 2025</a:t>
            </a: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r>
              <a:rPr lang="es-ES" sz="4400" b="1" spc="600" dirty="0">
                <a:ln w="9525">
                  <a:solidFill>
                    <a:schemeClr val="bg1"/>
                  </a:solidFill>
                  <a:prstDash val="solid"/>
                </a:ln>
                <a:solidFill>
                  <a:schemeClr val="accent5"/>
                </a:solidFill>
                <a:effectLst>
                  <a:outerShdw blurRad="12700" dist="38100" dir="2700000" algn="tl" rotWithShape="0">
                    <a:schemeClr val="tx1"/>
                  </a:outerShdw>
                </a:effectLst>
              </a:rPr>
              <a:t>LA CONSTRUCCIÓN </a:t>
            </a:r>
          </a:p>
        </p:txBody>
      </p:sp>
      <p:sp>
        <p:nvSpPr>
          <p:cNvPr id="3" name="CuadroTexto 2">
            <a:extLst>
              <a:ext uri="{FF2B5EF4-FFF2-40B4-BE49-F238E27FC236}">
                <a16:creationId xmlns:a16="http://schemas.microsoft.com/office/drawing/2014/main" id="{E0A02FB3-3ED5-F316-687B-D50408385546}"/>
              </a:ext>
            </a:extLst>
          </p:cNvPr>
          <p:cNvSpPr txBox="1"/>
          <p:nvPr/>
        </p:nvSpPr>
        <p:spPr>
          <a:xfrm>
            <a:off x="3996678" y="677764"/>
            <a:ext cx="8195322" cy="1015663"/>
          </a:xfrm>
          <a:prstGeom prst="rect">
            <a:avLst/>
          </a:prstGeom>
          <a:noFill/>
        </p:spPr>
        <p:txBody>
          <a:bodyPr wrap="square" rtlCol="0">
            <a:spAutoFit/>
          </a:bodyPr>
          <a:lstStyle/>
          <a:p>
            <a:pPr>
              <a:spcBef>
                <a:spcPts val="600"/>
              </a:spcBef>
            </a:pPr>
            <a:r>
              <a:rPr lang="es-ES" sz="2000" b="1" dirty="0"/>
              <a:t>Una vez construido, en el Santuario (el Tabernáculo y el atrio) se realizaban dos servicios diferentes: el diario y el anual. Sus diversas ceremonias, en conjunto, nos enseñan que:</a:t>
            </a:r>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794062212"/>
              </p:ext>
            </p:extLst>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276224" y="3818374"/>
            <a:ext cx="7440909" cy="1323439"/>
          </a:xfrm>
          <a:prstGeom prst="rect">
            <a:avLst/>
          </a:prstGeom>
          <a:noFill/>
        </p:spPr>
        <p:txBody>
          <a:bodyPr wrap="square" rtlCol="0">
            <a:spAutoFit/>
          </a:bodyPr>
          <a:lstStyle/>
          <a:p>
            <a:pPr>
              <a:spcBef>
                <a:spcPts val="600"/>
              </a:spcBef>
            </a:pPr>
            <a:r>
              <a:rPr lang="es-ES" sz="2000" b="1" dirty="0"/>
              <a:t>A través del servicio diario, Dios mostraba la forma en que Él perdona, por gracia, al pecador: con la muerte de un animal inocente, “el Cordero de Dios que quita el pecado del mundo” (</a:t>
            </a:r>
            <a:r>
              <a:rPr lang="es-ES" sz="2000" b="1" dirty="0" err="1"/>
              <a:t>Jn</a:t>
            </a:r>
            <a:r>
              <a:rPr lang="es-ES" sz="2000" b="1" dirty="0"/>
              <a:t>. 1:29).</a:t>
            </a:r>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44351" y="3888710"/>
            <a:ext cx="424040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7440909" cy="707886"/>
          </a:xfrm>
          <a:prstGeom prst="rect">
            <a:avLst/>
          </a:prstGeom>
          <a:noFill/>
        </p:spPr>
        <p:txBody>
          <a:bodyPr wrap="square">
            <a:spAutoFit/>
          </a:bodyPr>
          <a:lstStyle/>
          <a:p>
            <a:pPr>
              <a:spcBef>
                <a:spcPts val="600"/>
              </a:spcBef>
            </a:pPr>
            <a:r>
              <a:rPr lang="es-ES" sz="2000" b="1" dirty="0"/>
              <a:t>El Santuario era también el lugar destinado a adorar a Dios, alabarlo y expresarle gratitud.</a:t>
            </a:r>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3" y="5141813"/>
            <a:ext cx="7440908" cy="1015663"/>
          </a:xfrm>
          <a:prstGeom prst="rect">
            <a:avLst/>
          </a:prstGeom>
          <a:noFill/>
        </p:spPr>
        <p:txBody>
          <a:bodyPr wrap="square">
            <a:spAutoFit/>
          </a:bodyPr>
          <a:lstStyle/>
          <a:p>
            <a:pPr>
              <a:spcBef>
                <a:spcPts val="600"/>
              </a:spcBef>
            </a:pPr>
            <a:r>
              <a:rPr lang="es-ES" sz="2000" b="1" dirty="0"/>
              <a:t>Con el servicio anual (el día de la Expiación), Dios mostraba cómo erradicará el pecado del universo, mostrando la solución final al problema del mal (Sal. 73:17).</a:t>
            </a:r>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0"/>
            <a:ext cx="88868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600" dirty="0">
                <a:ln/>
                <a:solidFill>
                  <a:schemeClr val="accent5"/>
                </a:solidFill>
              </a:rPr>
              <a:t>LA DEDICACIÓN </a:t>
            </a: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646331"/>
          </a:xfrm>
          <a:prstGeom prst="rect">
            <a:avLst/>
          </a:prstGeom>
          <a:noFill/>
        </p:spPr>
        <p:txBody>
          <a:bodyPr wrap="square">
            <a:spAutoFit/>
          </a:bodyPr>
          <a:lstStyle/>
          <a:p>
            <a:pPr algn="ctr"/>
            <a:r>
              <a:rPr lang="es-ES" b="1" dirty="0">
                <a:solidFill>
                  <a:schemeClr val="accent3">
                    <a:lumMod val="75000"/>
                  </a:schemeClr>
                </a:solidFill>
                <a:latin typeface="Comic Sans MS" panose="030F0702030302020204" pitchFamily="66" charset="0"/>
              </a:rPr>
              <a:t>“Entonces una nube cubrió el tabernáculo de reunión, y la gloria de Jehová llenó el tabernáculo” </a:t>
            </a:r>
            <a:r>
              <a:rPr lang="es-ES" sz="1400" b="1" dirty="0">
                <a:solidFill>
                  <a:schemeClr val="accent3">
                    <a:lumMod val="75000"/>
                  </a:schemeClr>
                </a:solidFill>
                <a:latin typeface="Comic Sans MS" panose="030F0702030302020204" pitchFamily="66" charset="0"/>
              </a:rPr>
              <a:t>(Éxodo 40:34)</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5819775" cy="2246769"/>
          </a:xfrm>
          <a:prstGeom prst="rect">
            <a:avLst/>
          </a:prstGeom>
          <a:noFill/>
        </p:spPr>
        <p:txBody>
          <a:bodyPr wrap="square" rtlCol="0">
            <a:spAutoFit/>
          </a:bodyPr>
          <a:lstStyle/>
          <a:p>
            <a:pPr>
              <a:spcBef>
                <a:spcPts val="600"/>
              </a:spcBef>
            </a:pPr>
            <a:r>
              <a:rPr lang="es-ES" sz="2000" b="1" dirty="0"/>
              <a:t>El libro de Éxodo termina con la dedicación del Santuario y de sus sacerdotes. El protagonista de este capítulo es, sin duda, Dios, que lo llena todo con su gloriosa presencia (</a:t>
            </a:r>
            <a:r>
              <a:rPr lang="es-ES" sz="2000" b="1" dirty="0" err="1"/>
              <a:t>Éx</a:t>
            </a:r>
            <a:r>
              <a:rPr lang="es-ES" sz="2000" b="1" dirty="0"/>
              <a:t>. 40:34). Esta Presencia siguió acompañando al Tabernáculo en la nube y en la </a:t>
            </a:r>
            <a:r>
              <a:rPr lang="es-ES" sz="2000" b="1" i="1" dirty="0" err="1"/>
              <a:t>shekiná</a:t>
            </a:r>
            <a:r>
              <a:rPr lang="es-ES" sz="2000" b="1" dirty="0"/>
              <a:t> (la manifestación de la gloria divina entre los querubines del arca).</a:t>
            </a:r>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892794" y="188518"/>
            <a:ext cx="3182134" cy="3182134"/>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50412" y="3563388"/>
            <a:ext cx="7106958" cy="1631216"/>
          </a:xfrm>
          <a:prstGeom prst="rect">
            <a:avLst/>
          </a:prstGeom>
          <a:noFill/>
        </p:spPr>
        <p:txBody>
          <a:bodyPr wrap="square">
            <a:spAutoFit/>
          </a:bodyPr>
          <a:lstStyle/>
          <a:p>
            <a:pPr>
              <a:spcBef>
                <a:spcPts val="600"/>
              </a:spcBef>
            </a:pPr>
            <a:r>
              <a:rPr lang="es-ES" sz="2000" b="1" dirty="0"/>
              <a:t>Tras meses de trabajo, el Santuario fue erigido el primer día del primer mes del segundo año de su salida de </a:t>
            </a:r>
            <a:r>
              <a:rPr lang="es-ES" sz="2000" b="1"/>
              <a:t>Egipto </a:t>
            </a:r>
            <a:br>
              <a:rPr lang="es-ES" sz="2000" b="1"/>
            </a:br>
            <a:r>
              <a:rPr lang="es-ES" sz="2000" b="1"/>
              <a:t>(</a:t>
            </a:r>
            <a:r>
              <a:rPr lang="es-ES" sz="2000" b="1" dirty="0" err="1"/>
              <a:t>Éx</a:t>
            </a:r>
            <a:r>
              <a:rPr lang="es-ES" sz="2000" b="1" dirty="0"/>
              <a:t>. 40:2, 17). Todo fue colocado en orden (arca, velo, mesa, candelero, altar de oro, altar de bronce, fuente), y consagrado (</a:t>
            </a:r>
            <a:r>
              <a:rPr lang="es-ES" sz="2000" b="1" dirty="0" err="1"/>
              <a:t>Éx</a:t>
            </a:r>
            <a:r>
              <a:rPr lang="es-ES" sz="2000" b="1" dirty="0"/>
              <a:t>. 40:9).</a:t>
            </a:r>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73542" y="5038266"/>
            <a:ext cx="3102115" cy="1631216"/>
          </a:xfrm>
          <a:prstGeom prst="rect">
            <a:avLst/>
          </a:prstGeom>
          <a:noFill/>
        </p:spPr>
        <p:txBody>
          <a:bodyPr wrap="square">
            <a:spAutoFit/>
          </a:bodyPr>
          <a:lstStyle/>
          <a:p>
            <a:pPr>
              <a:spcBef>
                <a:spcPts val="600"/>
              </a:spcBef>
            </a:pPr>
            <a:r>
              <a:rPr lang="es-ES" sz="2000" b="1" dirty="0"/>
              <a:t>Por último, Aarón y sus hijos fueron vestidos con sus ropas sacerdotales, y ungidos para su misión (</a:t>
            </a:r>
            <a:r>
              <a:rPr lang="es-ES" sz="2000" b="1" dirty="0" err="1"/>
              <a:t>Éx</a:t>
            </a:r>
            <a:r>
              <a:rPr lang="es-ES" sz="2000" b="1" dirty="0"/>
              <a:t>. 40:12-15).</a:t>
            </a: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516431" y="1350828"/>
            <a:ext cx="9511446"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“No hay palabras que puedan describir la gloria de la escena que se veía dentro del santuario, con sus paredes doradas que reflejaban la luz de los candeleros de oro, los brillantes colores de las cortinas ricamente bordadas con sus relucientes ángeles, la mesa y el altar del incienso refulgentes de oro; y más allá del segundo velo, el arca sagrada, con sus querubines místicos, y sobre ella la santa </a:t>
            </a:r>
            <a:r>
              <a:rPr lang="es-ES" sz="2800" b="1" i="1" dirty="0" err="1">
                <a:latin typeface="Constantia" panose="02030602050306030303" pitchFamily="18" charset="0"/>
              </a:rPr>
              <a:t>shekinah</a:t>
            </a:r>
            <a:r>
              <a:rPr lang="es-ES" sz="2800" b="1" dirty="0">
                <a:latin typeface="Constantia" panose="02030602050306030303" pitchFamily="18" charset="0"/>
              </a:rPr>
              <a:t>, manifestación visible de la presencia de Jehová; pero todo esto era apenas un pálido reflejo de las glorias del templo de Dios en el cielo, que es el gran centro de la obra que se hace en favor de la redención del hombre”</a:t>
            </a:r>
          </a:p>
        </p:txBody>
      </p:sp>
      <p:sp>
        <p:nvSpPr>
          <p:cNvPr id="4" name="CuadroTexto 3">
            <a:extLst>
              <a:ext uri="{FF2B5EF4-FFF2-40B4-BE49-F238E27FC236}">
                <a16:creationId xmlns:a16="http://schemas.microsoft.com/office/drawing/2014/main" id="{EFEE012C-4F3F-32AC-B127-460E8B9AE548}"/>
              </a:ext>
            </a:extLst>
          </p:cNvPr>
          <p:cNvSpPr txBox="1"/>
          <p:nvPr/>
        </p:nvSpPr>
        <p:spPr>
          <a:xfrm>
            <a:off x="8180477" y="359752"/>
            <a:ext cx="3847400" cy="338554"/>
          </a:xfrm>
          <a:prstGeom prst="rect">
            <a:avLst/>
          </a:prstGeom>
          <a:noFill/>
        </p:spPr>
        <p:txBody>
          <a:bodyPr wrap="none" rtlCol="0">
            <a:spAutoFit/>
          </a:bodyPr>
          <a:lstStyle/>
          <a:p>
            <a:pPr algn="r"/>
            <a:r>
              <a:rPr lang="es-ES" sz="1600" b="1" dirty="0"/>
              <a:t>E. G. W. (Patriarcas y profetas, pág. 317)</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r>
              <a:rPr lang="es-ES" sz="4800" b="1" spc="60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OTROS TABERNÁCULOS</a:t>
            </a: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JESÚS Y LA NUEVA JERUSALÉN</a:t>
            </a:r>
          </a:p>
        </p:txBody>
      </p:sp>
      <p:sp>
        <p:nvSpPr>
          <p:cNvPr id="5" name="CuadroTexto 4">
            <a:extLst>
              <a:ext uri="{FF2B5EF4-FFF2-40B4-BE49-F238E27FC236}">
                <a16:creationId xmlns:a16="http://schemas.microsoft.com/office/drawing/2014/main" id="{17DBA049-836D-D3F4-BF83-C9816471ED61}"/>
              </a:ext>
            </a:extLst>
          </p:cNvPr>
          <p:cNvSpPr txBox="1"/>
          <p:nvPr/>
        </p:nvSpPr>
        <p:spPr>
          <a:xfrm>
            <a:off x="200025" y="688300"/>
            <a:ext cx="3762375" cy="861774"/>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“Y aquel Verbo fue hecho carne, y habitó entre nosotros” </a:t>
            </a:r>
            <a:r>
              <a:rPr lang="es-ES" sz="1400" b="1" dirty="0">
                <a:solidFill>
                  <a:schemeClr val="accent5">
                    <a:lumMod val="75000"/>
                  </a:schemeClr>
                </a:solidFill>
                <a:latin typeface="Comic Sans MS" panose="030F0702030302020204" pitchFamily="66" charset="0"/>
              </a:rPr>
              <a:t>(Juan 1:14a)</a:t>
            </a:r>
          </a:p>
        </p:txBody>
      </p:sp>
      <p:sp>
        <p:nvSpPr>
          <p:cNvPr id="7" name="CuadroTexto 6">
            <a:extLst>
              <a:ext uri="{FF2B5EF4-FFF2-40B4-BE49-F238E27FC236}">
                <a16:creationId xmlns:a16="http://schemas.microsoft.com/office/drawing/2014/main" id="{15E1F0EE-AA6E-433B-D00F-5659F0C203F3}"/>
              </a:ext>
            </a:extLst>
          </p:cNvPr>
          <p:cNvSpPr txBox="1"/>
          <p:nvPr/>
        </p:nvSpPr>
        <p:spPr>
          <a:xfrm>
            <a:off x="4124326" y="657522"/>
            <a:ext cx="7867649" cy="923330"/>
          </a:xfrm>
          <a:prstGeom prst="rect">
            <a:avLst/>
          </a:prstGeom>
          <a:noFill/>
        </p:spPr>
        <p:txBody>
          <a:bodyPr wrap="square">
            <a:spAutoFit/>
          </a:bodyPr>
          <a:lstStyle/>
          <a:p>
            <a:pPr algn="ctr"/>
            <a:r>
              <a:rPr lang="es-ES" b="1" dirty="0">
                <a:solidFill>
                  <a:srgbClr val="7030A0"/>
                </a:solidFill>
                <a:latin typeface="Comic Sans MS" panose="030F0702030302020204" pitchFamily="66" charset="0"/>
              </a:rPr>
              <a:t>“Y oí una gran voz del cielo que decía: He aquí el tabernáculo de Dios con los hombres, y él morará con ellos; y ellos serán su pueblo, y Dios mismo estará con ellos como su Dios” </a:t>
            </a:r>
            <a:r>
              <a:rPr lang="es-ES" sz="1400" b="1" dirty="0">
                <a:solidFill>
                  <a:srgbClr val="7030A0"/>
                </a:solidFill>
                <a:latin typeface="Comic Sans MS" panose="030F0702030302020204" pitchFamily="66" charset="0"/>
              </a:rPr>
              <a:t>(Apocalipsis 21:3)</a:t>
            </a: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832473"/>
            <a:ext cx="5717511" cy="1938992"/>
          </a:xfrm>
          <a:prstGeom prst="rect">
            <a:avLst/>
          </a:prstGeom>
          <a:noFill/>
        </p:spPr>
        <p:txBody>
          <a:bodyPr wrap="square" rtlCol="0">
            <a:spAutoFit/>
          </a:bodyPr>
          <a:lstStyle/>
          <a:p>
            <a:pPr>
              <a:spcBef>
                <a:spcPts val="600"/>
              </a:spcBef>
            </a:pPr>
            <a:r>
              <a:rPr lang="es-ES" sz="2000" b="1" dirty="0"/>
              <a:t>Juan 1:14 dice literalmente que Jesús se hizo carne y “</a:t>
            </a:r>
            <a:r>
              <a:rPr lang="es-ES" sz="2000" b="1" dirty="0" err="1"/>
              <a:t>tabernaculeó</a:t>
            </a:r>
            <a:r>
              <a:rPr lang="es-ES" sz="2000" b="1" dirty="0"/>
              <a:t>” (fue un tabernáculo) entre nosotros. Con su encarnación, Jesús, el Dios eterno, cumplió su deseo de habitar físicamente en medio de nosotros. Se convirtió en Emmanuel, Dios con nosotros (Mt. 1:23). </a:t>
            </a:r>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pPr>
            <a:r>
              <a:rPr lang="es-ES" sz="2000" b="1" dirty="0"/>
              <a:t>A través del Espíritu Santo, Dios sigue habitando con nosotros hoy (Mt. 18:20; 1Co. 3:16).</a:t>
            </a:r>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pPr>
            <a:r>
              <a:rPr lang="es-ES" sz="2000" b="1" dirty="0"/>
              <a:t>Esto ocurrirá cuando el Plan de la Salvación termine, y el mal sea completamente erradicado.</a:t>
            </a:r>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pPr>
            <a:r>
              <a:rPr lang="es-ES" sz="2000" b="1" dirty="0"/>
              <a:t>Pero pronto llegará el día en el que podremos estar cara a cara con nuestro Dios, y habitar con Él, en el Tabernáculo real que Él mismo ha preparado para nosotros: la Nueva Jerusalén (Ap. 21:3).</a:t>
            </a:r>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2508397" y="2160314"/>
            <a:ext cx="9087400"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“Dios ordenó a Moisés respecto a Israel: “Y harán un santuario para mí, y habitaré en medio de ellos” (Éxodo 25:8). y moraba en el santuario en medio de su pueblo. Durante todas sus penosas peregrinaciones en el desierto, estuvo con ellos el símbolo de su presencia. Así Cristo levantó su tabernáculo en medio de nuestro campamento humano. Hincó su tienda al lado de la tienda de los hombres, a fin de morar entre nosotros y familiarizarnos con su vida y carácter divinos”</a:t>
            </a:r>
          </a:p>
        </p:txBody>
      </p:sp>
      <p:sp>
        <p:nvSpPr>
          <p:cNvPr id="4" name="CuadroTexto 3">
            <a:extLst>
              <a:ext uri="{FF2B5EF4-FFF2-40B4-BE49-F238E27FC236}">
                <a16:creationId xmlns:a16="http://schemas.microsoft.com/office/drawing/2014/main" id="{2997643E-C4B0-4495-66F4-590E8DE210DA}"/>
              </a:ext>
            </a:extLst>
          </p:cNvPr>
          <p:cNvSpPr txBox="1"/>
          <p:nvPr/>
        </p:nvSpPr>
        <p:spPr>
          <a:xfrm>
            <a:off x="7313355" y="187494"/>
            <a:ext cx="4705199" cy="338554"/>
          </a:xfrm>
          <a:prstGeom prst="rect">
            <a:avLst/>
          </a:prstGeom>
          <a:noFill/>
        </p:spPr>
        <p:txBody>
          <a:bodyPr wrap="none" rtlCol="0">
            <a:spAutoFit/>
          </a:bodyPr>
          <a:lstStyle/>
          <a:p>
            <a:pPr algn="r"/>
            <a:r>
              <a:rPr lang="es-ES" sz="1600" b="1" dirty="0">
                <a:solidFill>
                  <a:srgbClr val="F9EDF6"/>
                </a:solidFill>
                <a:effectLst>
                  <a:outerShdw blurRad="38100" dist="38100" dir="2700000" algn="tl">
                    <a:srgbClr val="000000">
                      <a:alpha val="43137"/>
                    </a:srgbClr>
                  </a:outerShdw>
                </a:effectLst>
              </a:rPr>
              <a:t>E. G. W. (El Deseado de todas las gentes, pág. 15)</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1838784"/>
            <a:ext cx="4396902" cy="313200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“Entonces la nube cubrió la tienda de reunión, y la gloria del Señor llenó el santuario. […] Porque la nube del Señor estaba de día sobre el santuario y el fuego estaba de noche, a la vista de toda la casa de Israel en todas sus jornadas”</a:t>
            </a:r>
            <a:r>
              <a:rPr kumimoji="0" lang="es-E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Éxodo 40:34, 38</a:t>
            </a:r>
          </a:p>
        </p:txBody>
      </p:sp>
    </p:spTree>
    <p:extLst>
      <p:ext uri="{BB962C8B-B14F-4D97-AF65-F5344CB8AC3E}">
        <p14:creationId xmlns:p14="http://schemas.microsoft.com/office/powerpoint/2010/main" val="23320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8C5140"/>
                </a:highlight>
              </a:rPr>
              <a:t> La preparación:</a:t>
            </a:r>
          </a:p>
          <a:p>
            <a:pPr lvl="1">
              <a:spcBef>
                <a:spcPts val="600"/>
              </a:spcBef>
            </a:pPr>
            <a:r>
              <a:rPr lang="es-ES" sz="2000" b="1" dirty="0"/>
              <a:t>El sábado (Éxodo 35:1-3)</a:t>
            </a:r>
          </a:p>
          <a:p>
            <a:pPr lvl="1">
              <a:spcBef>
                <a:spcPts val="600"/>
              </a:spcBef>
            </a:pPr>
            <a:r>
              <a:rPr lang="es-ES" sz="2000" b="1" dirty="0"/>
              <a:t>La ofrenda voluntaria (Éxodo 35:4-36:7)</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1D8359"/>
                </a:highlight>
              </a:rPr>
              <a:t> El Tabernáculo:</a:t>
            </a:r>
          </a:p>
          <a:p>
            <a:pPr lvl="1">
              <a:spcBef>
                <a:spcPts val="600"/>
              </a:spcBef>
            </a:pPr>
            <a:r>
              <a:rPr lang="es-ES" sz="2000" b="1" dirty="0"/>
              <a:t>La construcción (Éxodo 36:8-39:43)</a:t>
            </a:r>
          </a:p>
          <a:p>
            <a:pPr lvl="1">
              <a:spcBef>
                <a:spcPts val="600"/>
              </a:spcBef>
            </a:pPr>
            <a:r>
              <a:rPr lang="es-ES" sz="2000" b="1" dirty="0"/>
              <a:t>La dedicación (Éxodo 40:1-38)</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7C2C76"/>
                </a:highlight>
              </a:rPr>
              <a:t> Otros Tabernáculos:</a:t>
            </a:r>
          </a:p>
          <a:p>
            <a:pPr lvl="1">
              <a:spcBef>
                <a:spcPts val="600"/>
              </a:spcBef>
            </a:pPr>
            <a:r>
              <a:rPr lang="es-ES" sz="2000" b="1" dirty="0"/>
              <a:t>Jesús y la Nueva Jerusalén.</a:t>
            </a:r>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75547"/>
            <a:ext cx="6477000" cy="1015663"/>
          </a:xfrm>
          <a:prstGeom prst="rect">
            <a:avLst/>
          </a:prstGeom>
          <a:noFill/>
        </p:spPr>
        <p:txBody>
          <a:bodyPr wrap="square" rtlCol="0">
            <a:spAutoFit/>
          </a:bodyPr>
          <a:lstStyle/>
          <a:p>
            <a:pPr>
              <a:spcBef>
                <a:spcPts val="600"/>
              </a:spcBef>
            </a:pPr>
            <a:r>
              <a:rPr lang="es-ES" sz="2000" b="1" dirty="0"/>
              <a:t>Los últimos capítulos de Éxodo se dedican a la descripción detallada de la construcción y dedicación del Tabernáculo.</a:t>
            </a:r>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091483"/>
            <a:ext cx="6476999" cy="1631216"/>
          </a:xfrm>
          <a:prstGeom prst="rect">
            <a:avLst/>
          </a:prstGeom>
          <a:noFill/>
        </p:spPr>
        <p:txBody>
          <a:bodyPr wrap="square">
            <a:spAutoFit/>
          </a:bodyPr>
          <a:lstStyle/>
          <a:p>
            <a:pPr>
              <a:spcBef>
                <a:spcPts val="600"/>
              </a:spcBef>
            </a:pPr>
            <a:r>
              <a:rPr lang="es-ES" sz="2000" b="1" dirty="0"/>
              <a:t>La razón principal que Dios da para la construcción de este Templo portátil es Su deseo de habitar entre su pueblo (</a:t>
            </a:r>
            <a:r>
              <a:rPr lang="es-ES" sz="2000" b="1" dirty="0" err="1"/>
              <a:t>Éx</a:t>
            </a:r>
            <a:r>
              <a:rPr lang="es-ES" sz="2000" b="1" dirty="0"/>
              <a:t>. 25:8). Este deseo fue cumplido en la persona de Jesús, y se cumplirá plenamente cuando todos estemos con Él en la Tierra Nueva.</a:t>
            </a:r>
          </a:p>
        </p:txBody>
      </p:sp>
      <p:sp>
        <p:nvSpPr>
          <p:cNvPr id="8" name="CuadroTexto 7">
            <a:extLst>
              <a:ext uri="{FF2B5EF4-FFF2-40B4-BE49-F238E27FC236}">
                <a16:creationId xmlns:a16="http://schemas.microsoft.com/office/drawing/2014/main" id="{87663A23-610F-2D1E-6FBF-ACA7F5F1AF0B}"/>
              </a:ext>
            </a:extLst>
          </p:cNvPr>
          <p:cNvSpPr txBox="1"/>
          <p:nvPr/>
        </p:nvSpPr>
        <p:spPr>
          <a:xfrm>
            <a:off x="238124" y="1075819"/>
            <a:ext cx="6476998" cy="1015663"/>
          </a:xfrm>
          <a:prstGeom prst="rect">
            <a:avLst/>
          </a:prstGeom>
          <a:noFill/>
        </p:spPr>
        <p:txBody>
          <a:bodyPr wrap="square">
            <a:spAutoFit/>
          </a:bodyPr>
          <a:lstStyle/>
          <a:p>
            <a:pPr>
              <a:spcBef>
                <a:spcPts val="600"/>
              </a:spcBef>
            </a:pPr>
            <a:r>
              <a:rPr lang="es-ES" sz="2000" b="1" dirty="0"/>
              <a:t>Fueron momentos especiales, donde el pueblo participó alegremente, contribuyendo —cada cual como podía— con esta gran obra para Dios.</a:t>
            </a: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9773764D-B3AF-0FD8-CD20-F4E797E86590}"/>
              </a:ext>
            </a:extLst>
          </p:cNvPr>
          <p:cNvSpPr txBox="1"/>
          <p:nvPr/>
        </p:nvSpPr>
        <p:spPr>
          <a:xfrm>
            <a:off x="0" y="5134807"/>
            <a:ext cx="8114621" cy="1107996"/>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es-ES" sz="6600" dirty="0">
                <a:gradFill>
                  <a:gsLst>
                    <a:gs pos="0">
                      <a:srgbClr val="E29961"/>
                    </a:gs>
                    <a:gs pos="24000">
                      <a:srgbClr val="FFD065"/>
                    </a:gs>
                    <a:gs pos="87000">
                      <a:schemeClr val="accent4">
                        <a:lumMod val="40000"/>
                        <a:lumOff val="60000"/>
                      </a:schemeClr>
                    </a:gs>
                  </a:gsLst>
                  <a:lin ang="5400000"/>
                </a:gradFill>
              </a:rPr>
              <a:t>LA PREPARACIÓN</a:t>
            </a: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1" y="0"/>
            <a:ext cx="7535008"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SÁBADO </a:t>
            </a:r>
          </a:p>
        </p:txBody>
      </p:sp>
      <p:sp>
        <p:nvSpPr>
          <p:cNvPr id="5" name="CuadroTexto 4">
            <a:extLst>
              <a:ext uri="{FF2B5EF4-FFF2-40B4-BE49-F238E27FC236}">
                <a16:creationId xmlns:a16="http://schemas.microsoft.com/office/drawing/2014/main" id="{42CC17EB-252A-FC8B-2A5B-CA91A793EF69}"/>
              </a:ext>
            </a:extLst>
          </p:cNvPr>
          <p:cNvSpPr txBox="1"/>
          <p:nvPr/>
        </p:nvSpPr>
        <p:spPr>
          <a:xfrm>
            <a:off x="607951" y="612844"/>
            <a:ext cx="6316908" cy="923330"/>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“Seis días se trabajará, mas el día séptimo os será santo, día de sábado para Jehová; cualquiera que en él haga trabajo alguno, morirá”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(Éxodo 35:2)</a:t>
            </a:r>
          </a:p>
        </p:txBody>
      </p:sp>
      <p:sp>
        <p:nvSpPr>
          <p:cNvPr id="6" name="CuadroTexto 5">
            <a:extLst>
              <a:ext uri="{FF2B5EF4-FFF2-40B4-BE49-F238E27FC236}">
                <a16:creationId xmlns:a16="http://schemas.microsoft.com/office/drawing/2014/main" id="{80D626E9-BF4F-2020-1D72-76DC441B9B28}"/>
              </a:ext>
            </a:extLst>
          </p:cNvPr>
          <p:cNvSpPr txBox="1"/>
          <p:nvPr/>
        </p:nvSpPr>
        <p:spPr>
          <a:xfrm>
            <a:off x="156063" y="1678516"/>
            <a:ext cx="7378944" cy="1323439"/>
          </a:xfrm>
          <a:prstGeom prst="rect">
            <a:avLst/>
          </a:prstGeom>
          <a:noFill/>
        </p:spPr>
        <p:txBody>
          <a:bodyPr wrap="square" rtlCol="0">
            <a:spAutoFit/>
          </a:bodyPr>
          <a:lstStyle/>
          <a:p>
            <a:pPr>
              <a:spcBef>
                <a:spcPts val="600"/>
              </a:spcBef>
            </a:pPr>
            <a:r>
              <a:rPr lang="es-ES" sz="2000" b="1" dirty="0"/>
              <a:t>Después de tener una vislumbre de la gloria de Dios, Moisés transmitió al pueblo “lo que Jehová ha mandado” (</a:t>
            </a:r>
            <a:r>
              <a:rPr lang="es-ES" sz="2000" b="1" dirty="0" err="1"/>
              <a:t>Éx</a:t>
            </a:r>
            <a:r>
              <a:rPr lang="es-ES" sz="2000" b="1" dirty="0"/>
              <a:t>. 35:1, 4). Estas instrucciones incluyen la relación con Dios en el tiempo (el sábado), y en el espacio (el Tabernáculo).</a:t>
            </a:r>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310006"/>
            <a:ext cx="3274036" cy="2554545"/>
          </a:xfrm>
          <a:prstGeom prst="rect">
            <a:avLst/>
          </a:prstGeom>
          <a:noFill/>
        </p:spPr>
        <p:txBody>
          <a:bodyPr wrap="square">
            <a:spAutoFit/>
          </a:bodyPr>
          <a:lstStyle/>
          <a:p>
            <a:pPr>
              <a:spcBef>
                <a:spcPts val="600"/>
              </a:spcBef>
            </a:pPr>
            <a:r>
              <a:rPr lang="es-ES" sz="2000" b="1" dirty="0"/>
              <a:t>El sábado nos recuerda que Dios es nuestro Creador </a:t>
            </a:r>
            <a:r>
              <a:rPr lang="es-ES" sz="2000" b="1"/>
              <a:t>y Redentor</a:t>
            </a:r>
            <a:br>
              <a:rPr lang="es-ES" sz="2000" b="1"/>
            </a:br>
            <a:r>
              <a:rPr lang="es-ES" sz="2000" b="1"/>
              <a:t>(</a:t>
            </a:r>
            <a:r>
              <a:rPr lang="es-ES" sz="2000" b="1" dirty="0" err="1"/>
              <a:t>Dt</a:t>
            </a:r>
            <a:r>
              <a:rPr lang="es-ES" sz="2000" b="1" dirty="0"/>
              <a:t>. 5:15), y nos traslada al momento futuro en el que podremos disfrutar de Su compañía por la eternidad (</a:t>
            </a:r>
            <a:r>
              <a:rPr lang="es-ES" sz="2000" b="1" dirty="0" err="1"/>
              <a:t>Is</a:t>
            </a:r>
            <a:r>
              <a:rPr lang="es-ES" sz="2000" b="1" dirty="0"/>
              <a:t>. 66:22-23).</a:t>
            </a:r>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156061" y="3001955"/>
            <a:ext cx="7378943" cy="1323439"/>
          </a:xfrm>
          <a:prstGeom prst="rect">
            <a:avLst/>
          </a:prstGeom>
          <a:noFill/>
        </p:spPr>
        <p:txBody>
          <a:bodyPr wrap="square">
            <a:spAutoFit/>
          </a:bodyPr>
          <a:lstStyle/>
          <a:p>
            <a:pPr>
              <a:spcBef>
                <a:spcPts val="600"/>
              </a:spcBef>
            </a:pPr>
            <a:r>
              <a:rPr lang="es-ES" sz="2000" b="1" dirty="0"/>
              <a:t>Dios apartó el sábado como un momento especial para que disfrutemos de Su compañía en la misma Creación (</a:t>
            </a:r>
            <a:r>
              <a:rPr lang="es-ES" sz="2000" b="1" dirty="0" err="1"/>
              <a:t>Gn</a:t>
            </a:r>
            <a:r>
              <a:rPr lang="es-ES" sz="2000" b="1" dirty="0"/>
              <a:t>. 2:1-3; </a:t>
            </a:r>
            <a:r>
              <a:rPr lang="es-ES" sz="2000" b="1" dirty="0" err="1"/>
              <a:t>Éx</a:t>
            </a:r>
            <a:r>
              <a:rPr lang="es-ES" sz="2000" b="1" dirty="0"/>
              <a:t>. 20:11), y se lo recordó a Israel poco antes de proclamar los Diez Mandamientos (</a:t>
            </a:r>
            <a:r>
              <a:rPr lang="es-ES" sz="2000" b="1" dirty="0" err="1"/>
              <a:t>Éx</a:t>
            </a:r>
            <a:r>
              <a:rPr lang="es-ES" sz="2000" b="1" dirty="0"/>
              <a:t>. 16:22-29).</a:t>
            </a:r>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0" y="-50240"/>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LA OFRENDA VOLUNTARIA </a:t>
            </a:r>
          </a:p>
        </p:txBody>
      </p:sp>
      <p:sp>
        <p:nvSpPr>
          <p:cNvPr id="5" name="CuadroTexto 4">
            <a:extLst>
              <a:ext uri="{FF2B5EF4-FFF2-40B4-BE49-F238E27FC236}">
                <a16:creationId xmlns:a16="http://schemas.microsoft.com/office/drawing/2014/main" id="{CC3BC7EF-3A24-9F80-B2F1-58D869113B9C}"/>
              </a:ext>
            </a:extLst>
          </p:cNvPr>
          <p:cNvSpPr txBox="1"/>
          <p:nvPr/>
        </p:nvSpPr>
        <p:spPr>
          <a:xfrm>
            <a:off x="1" y="525623"/>
            <a:ext cx="9339562" cy="923330"/>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“Tomad de entre vosotros ofrenda para Jehová; todo generoso de corazón la traerá a Jehová; oro, plata, bronce […] Todo sabio de corazón de entre vosotros vendrá y hará todas las cosas que Jehová ha mandado”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(Éxodo 35:5, 10)</a:t>
            </a:r>
            <a:endPar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702590" y="1456521"/>
            <a:ext cx="6636972" cy="707886"/>
          </a:xfrm>
          <a:prstGeom prst="rect">
            <a:avLst/>
          </a:prstGeom>
          <a:noFill/>
        </p:spPr>
        <p:txBody>
          <a:bodyPr wrap="square" rtlCol="0">
            <a:spAutoFit/>
          </a:bodyPr>
          <a:lstStyle/>
          <a:p>
            <a:pPr>
              <a:spcBef>
                <a:spcPts val="600"/>
              </a:spcBef>
            </a:pPr>
            <a:r>
              <a:rPr lang="es-ES" sz="2000" b="1" dirty="0"/>
              <a:t>Había dos formas de contribuir con la obra del Tabernáculo: donar materiales y realizar trabajos.</a:t>
            </a:r>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702590" y="5510862"/>
            <a:ext cx="6793102" cy="1323439"/>
          </a:xfrm>
          <a:prstGeom prst="rect">
            <a:avLst/>
          </a:prstGeom>
          <a:noFill/>
        </p:spPr>
        <p:txBody>
          <a:bodyPr wrap="square">
            <a:spAutoFit/>
          </a:bodyPr>
          <a:lstStyle/>
          <a:p>
            <a:pPr>
              <a:spcBef>
                <a:spcPts val="600"/>
              </a:spcBef>
            </a:pPr>
            <a:r>
              <a:rPr lang="es-ES" sz="2000" b="1" dirty="0"/>
              <a:t>Para hacer la obra, el Espíritu Santo dotó de dones a todos los trabajadores implicados (Ex. 35:30-36:2). De igual manera, Él sigue dando los dones necesarios a todo aquel que colabora con la obra de Dios.</a:t>
            </a:r>
          </a:p>
        </p:txBody>
      </p:sp>
      <p:sp>
        <p:nvSpPr>
          <p:cNvPr id="8" name="CuadroTexto 7">
            <a:extLst>
              <a:ext uri="{FF2B5EF4-FFF2-40B4-BE49-F238E27FC236}">
                <a16:creationId xmlns:a16="http://schemas.microsoft.com/office/drawing/2014/main" id="{D2E01D67-CE2C-D4B9-C253-83875E2FAC81}"/>
              </a:ext>
            </a:extLst>
          </p:cNvPr>
          <p:cNvSpPr txBox="1"/>
          <p:nvPr/>
        </p:nvSpPr>
        <p:spPr>
          <a:xfrm>
            <a:off x="2702590" y="4515326"/>
            <a:ext cx="6786820" cy="1015663"/>
          </a:xfrm>
          <a:prstGeom prst="rect">
            <a:avLst/>
          </a:prstGeom>
          <a:noFill/>
        </p:spPr>
        <p:txBody>
          <a:bodyPr wrap="square">
            <a:spAutoFit/>
          </a:bodyPr>
          <a:lstStyle/>
          <a:p>
            <a:pPr>
              <a:spcBef>
                <a:spcPts val="600"/>
              </a:spcBef>
            </a:pPr>
            <a:r>
              <a:rPr lang="es-ES" sz="2000" b="1" dirty="0"/>
              <a:t>Todos estaban tan dispuestos a colaborar, que </a:t>
            </a:r>
            <a:r>
              <a:rPr lang="es-ES" sz="2000" b="1" dirty="0" err="1"/>
              <a:t>Bezaleel</a:t>
            </a:r>
            <a:r>
              <a:rPr lang="es-ES" sz="2000" b="1" dirty="0"/>
              <a:t>, </a:t>
            </a:r>
            <a:r>
              <a:rPr lang="es-ES" sz="2000" b="1" dirty="0" err="1"/>
              <a:t>Aholiab</a:t>
            </a:r>
            <a:r>
              <a:rPr lang="es-ES" sz="2000" b="1" dirty="0"/>
              <a:t> y los demás trabajadores pidieron a Moisés que el pueblo dejase de traer ofrendas (</a:t>
            </a:r>
            <a:r>
              <a:rPr lang="es-ES" sz="2000" b="1" dirty="0" err="1"/>
              <a:t>Éx</a:t>
            </a:r>
            <a:r>
              <a:rPr lang="es-ES" sz="2000" b="1" dirty="0"/>
              <a:t>. 36:3-7).</a:t>
            </a:r>
          </a:p>
        </p:txBody>
      </p:sp>
      <p:sp>
        <p:nvSpPr>
          <p:cNvPr id="10" name="CuadroTexto 9">
            <a:extLst>
              <a:ext uri="{FF2B5EF4-FFF2-40B4-BE49-F238E27FC236}">
                <a16:creationId xmlns:a16="http://schemas.microsoft.com/office/drawing/2014/main" id="{F6F51702-444B-40A5-A82B-0F0A6AF8D2C5}"/>
              </a:ext>
            </a:extLst>
          </p:cNvPr>
          <p:cNvSpPr txBox="1"/>
          <p:nvPr/>
        </p:nvSpPr>
        <p:spPr>
          <a:xfrm>
            <a:off x="2702590" y="3827569"/>
            <a:ext cx="6786820" cy="707886"/>
          </a:xfrm>
          <a:prstGeom prst="rect">
            <a:avLst/>
          </a:prstGeom>
          <a:noFill/>
        </p:spPr>
        <p:txBody>
          <a:bodyPr wrap="square">
            <a:spAutoFit/>
          </a:bodyPr>
          <a:lstStyle/>
          <a:p>
            <a:pPr>
              <a:spcBef>
                <a:spcPts val="600"/>
              </a:spcBef>
            </a:pPr>
            <a:r>
              <a:rPr lang="es-ES" sz="2000" b="1" dirty="0"/>
              <a:t>Además, se necesitó el trabajo de hilanderas, costureras y sastres, carpinteros, talladores, joyeros…</a:t>
            </a:r>
          </a:p>
        </p:txBody>
      </p:sp>
      <p:sp>
        <p:nvSpPr>
          <p:cNvPr id="12" name="CuadroTexto 11">
            <a:extLst>
              <a:ext uri="{FF2B5EF4-FFF2-40B4-BE49-F238E27FC236}">
                <a16:creationId xmlns:a16="http://schemas.microsoft.com/office/drawing/2014/main" id="{36CBBE2F-D2FC-1555-82DA-D2F7C58A055B}"/>
              </a:ext>
            </a:extLst>
          </p:cNvPr>
          <p:cNvSpPr txBox="1"/>
          <p:nvPr/>
        </p:nvSpPr>
        <p:spPr>
          <a:xfrm>
            <a:off x="2702590" y="3139812"/>
            <a:ext cx="6786820" cy="707886"/>
          </a:xfrm>
          <a:prstGeom prst="rect">
            <a:avLst/>
          </a:prstGeom>
          <a:noFill/>
        </p:spPr>
        <p:txBody>
          <a:bodyPr wrap="square">
            <a:spAutoFit/>
          </a:bodyPr>
          <a:lstStyle/>
          <a:p>
            <a:pPr>
              <a:spcBef>
                <a:spcPts val="600"/>
              </a:spcBef>
            </a:pPr>
            <a:r>
              <a:rPr lang="es-ES" sz="2000" b="1" dirty="0"/>
              <a:t>¿De dónde se sacó todo esto? En buena parte, de aquello que Israel tomó de los egipcios al salir (</a:t>
            </a:r>
            <a:r>
              <a:rPr lang="es-ES" sz="2000" b="1" dirty="0" err="1"/>
              <a:t>Éx</a:t>
            </a:r>
            <a:r>
              <a:rPr lang="es-ES" sz="2000" b="1" dirty="0"/>
              <a:t>. 11:2).</a:t>
            </a:r>
          </a:p>
        </p:txBody>
      </p:sp>
      <p:sp>
        <p:nvSpPr>
          <p:cNvPr id="15" name="CuadroTexto 14">
            <a:extLst>
              <a:ext uri="{FF2B5EF4-FFF2-40B4-BE49-F238E27FC236}">
                <a16:creationId xmlns:a16="http://schemas.microsoft.com/office/drawing/2014/main" id="{BC687765-1A38-2EA2-D9D9-1CDB0D778781}"/>
              </a:ext>
            </a:extLst>
          </p:cNvPr>
          <p:cNvSpPr txBox="1"/>
          <p:nvPr/>
        </p:nvSpPr>
        <p:spPr>
          <a:xfrm>
            <a:off x="2696307" y="2144278"/>
            <a:ext cx="6643255" cy="1015663"/>
          </a:xfrm>
          <a:prstGeom prst="rect">
            <a:avLst/>
          </a:prstGeom>
          <a:noFill/>
        </p:spPr>
        <p:txBody>
          <a:bodyPr wrap="square">
            <a:spAutoFit/>
          </a:bodyPr>
          <a:lstStyle/>
          <a:p>
            <a:pPr>
              <a:spcBef>
                <a:spcPts val="600"/>
              </a:spcBef>
            </a:pPr>
            <a:r>
              <a:rPr lang="es-ES" sz="2000" b="1" dirty="0"/>
              <a:t>Se usó más de una tonelada de oro, unas 3,75 toneladas de plata y unas 2,5 toneladas de bronce, además de madera y diversas telas (</a:t>
            </a:r>
            <a:r>
              <a:rPr lang="es-ES" sz="2000" b="1" dirty="0" err="1"/>
              <a:t>Éx</a:t>
            </a:r>
            <a:r>
              <a:rPr lang="es-ES" sz="2000" b="1" dirty="0"/>
              <a:t>. 38:21-31).</a:t>
            </a:r>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3118417" y="900560"/>
            <a:ext cx="6738938"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“Dios ha dado a hombres y mujeres dones preciosos. A diferentes personas ha dado dones diferentes. No todos tienen la misma fortaleza de carácter o la misma profundidad de conocimiento, pero cada uno debe usar sus dones en el servicio del Maestro, no importa cuán pequeño pueda parecer este don. El fiel mayordomo negocia sabiamente con los bienes que le han sido confiados”</a:t>
            </a:r>
          </a:p>
        </p:txBody>
      </p:sp>
      <p:sp>
        <p:nvSpPr>
          <p:cNvPr id="4" name="CuadroTexto 3">
            <a:extLst>
              <a:ext uri="{FF2B5EF4-FFF2-40B4-BE49-F238E27FC236}">
                <a16:creationId xmlns:a16="http://schemas.microsoft.com/office/drawing/2014/main" id="{1DC2BB6C-E6B8-D6A9-9674-E91232D18192}"/>
              </a:ext>
            </a:extLst>
          </p:cNvPr>
          <p:cNvSpPr txBox="1"/>
          <p:nvPr/>
        </p:nvSpPr>
        <p:spPr>
          <a:xfrm>
            <a:off x="7174139" y="6162675"/>
            <a:ext cx="3811942" cy="338554"/>
          </a:xfrm>
          <a:prstGeom prst="rect">
            <a:avLst/>
          </a:prstGeom>
          <a:noFill/>
        </p:spPr>
        <p:txBody>
          <a:bodyPr wrap="none" rtlCol="0">
            <a:spAutoFit/>
          </a:bodyPr>
          <a:lstStyle/>
          <a:p>
            <a:pPr algn="r"/>
            <a:r>
              <a:rPr lang="es-ES" sz="1600" b="1" dirty="0"/>
              <a:t>E. G. W. (Alza tus ojos, 31 de diciembre)</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824209"/>
            <a:ext cx="9165010" cy="830997"/>
          </a:xfrm>
          <a:prstGeom prst="rect">
            <a:avLst/>
          </a:prstGeom>
          <a:noFill/>
        </p:spPr>
        <p:txBody>
          <a:bodyPr wrap="square">
            <a:spAutoFit/>
          </a:bodyPr>
          <a:lstStyle/>
          <a:p>
            <a:pPr algn="ctr"/>
            <a:r>
              <a:rPr lang="es-ES" sz="4800" b="1" spc="60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EL TABERNÁCULO</a:t>
            </a: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2111029" y="0"/>
            <a:ext cx="8508452"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LA CONSTRUCCIÓN </a:t>
            </a:r>
          </a:p>
        </p:txBody>
      </p:sp>
      <p:sp>
        <p:nvSpPr>
          <p:cNvPr id="5" name="CuadroTexto 4">
            <a:extLst>
              <a:ext uri="{FF2B5EF4-FFF2-40B4-BE49-F238E27FC236}">
                <a16:creationId xmlns:a16="http://schemas.microsoft.com/office/drawing/2014/main" id="{5BA863E9-DF38-B081-3158-2899208A0A8B}"/>
              </a:ext>
            </a:extLst>
          </p:cNvPr>
          <p:cNvSpPr txBox="1"/>
          <p:nvPr/>
        </p:nvSpPr>
        <p:spPr>
          <a:xfrm>
            <a:off x="2111028" y="653147"/>
            <a:ext cx="8508452"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“Y vio Moisés toda la obra, y he aquí que la habían hecho como Jehová había mandado; y los bendijo”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(Éxodo 39:43)</a:t>
            </a: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12358"/>
            <a:ext cx="11610975" cy="400110"/>
          </a:xfrm>
          <a:prstGeom prst="rect">
            <a:avLst/>
          </a:prstGeom>
          <a:noFill/>
        </p:spPr>
        <p:txBody>
          <a:bodyPr wrap="square" rtlCol="0">
            <a:spAutoFit/>
          </a:bodyPr>
          <a:lstStyle/>
          <a:p>
            <a:pPr algn="ctr">
              <a:spcBef>
                <a:spcPts val="600"/>
              </a:spcBef>
            </a:pPr>
            <a:r>
              <a:rPr lang="es-ES" sz="2000" b="1" dirty="0"/>
              <a:t>¿Qué elementos eran necesarios para que el Tabernáculo de reunión cumpliese sus funciones?</a:t>
            </a:r>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3117552709"/>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480</TotalTime>
  <Words>1564</Words>
  <Application>Microsoft Office PowerPoint</Application>
  <PresentationFormat>Panorámica</PresentationFormat>
  <Paragraphs>72</Paragraphs>
  <Slides>15</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15</vt:i4>
      </vt:variant>
    </vt:vector>
  </HeadingPairs>
  <TitlesOfParts>
    <vt:vector size="24" baseType="lpstr">
      <vt:lpstr>Calibri</vt:lpstr>
      <vt:lpstr>Arial</vt:lpstr>
      <vt:lpstr>Avenir Next LT Pro</vt:lpstr>
      <vt:lpstr>Aptos Display</vt:lpstr>
      <vt:lpstr>Comic Sans MS</vt:lpstr>
      <vt:lpstr>Constantia</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101</cp:revision>
  <dcterms:created xsi:type="dcterms:W3CDTF">2025-08-16T14:54:22Z</dcterms:created>
  <dcterms:modified xsi:type="dcterms:W3CDTF">2025-09-19T19:47:43Z</dcterms:modified>
</cp:coreProperties>
</file>