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98" r:id="rId3"/>
    <p:sldId id="295" r:id="rId4"/>
    <p:sldId id="257" r:id="rId5"/>
    <p:sldId id="299" r:id="rId6"/>
    <p:sldId id="259" r:id="rId7"/>
    <p:sldId id="260" r:id="rId8"/>
    <p:sldId id="261" r:id="rId9"/>
    <p:sldId id="301" r:id="rId10"/>
    <p:sldId id="263" r:id="rId11"/>
    <p:sldId id="264" r:id="rId12"/>
    <p:sldId id="296"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8A"/>
    <a:srgbClr val="FFABFF"/>
    <a:srgbClr val="009A00"/>
    <a:srgbClr val="0BFF0B"/>
    <a:srgbClr val="007FB8"/>
    <a:srgbClr val="A1E1FF"/>
    <a:srgbClr val="CF3201"/>
    <a:srgbClr val="FE8966"/>
    <a:srgbClr val="66FFFF"/>
    <a:srgbClr val="603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40ECD-CF18-4052-BD99-DBD1FEE37E53}" type="doc">
      <dgm:prSet loTypeId="urn:microsoft.com/office/officeart/2005/8/layout/vList3" loCatId="list" qsTypeId="urn:microsoft.com/office/officeart/2005/8/quickstyle/3d2" qsCatId="3D" csTypeId="urn:microsoft.com/office/officeart/2005/8/colors/colorful5" csCatId="colorful" phldr="1"/>
      <dgm:spPr/>
      <dgm:t>
        <a:bodyPr/>
        <a:lstStyle/>
        <a:p>
          <a:endParaRPr lang="es-ES"/>
        </a:p>
      </dgm:t>
    </dgm:pt>
    <dgm:pt modelId="{4821818A-AEA7-4F1F-B63B-B4FDB65C0B63}">
      <dgm:prSet custT="1"/>
      <dgm:spPr>
        <a:solidFill>
          <a:schemeClr val="accent6">
            <a:lumMod val="40000"/>
            <a:lumOff val="60000"/>
          </a:schemeClr>
        </a:solidFill>
      </dgm:spPr>
      <dgm:t>
        <a:bodyPr/>
        <a:lstStyle/>
        <a:p>
          <a:pPr algn="ctr"/>
          <a:r>
            <a:rPr lang="es-ES" sz="2000" b="1" spc="300" dirty="0" err="1">
              <a:solidFill>
                <a:schemeClr val="tx1"/>
              </a:solidFill>
            </a:rPr>
            <a:t>Bezaleel</a:t>
          </a:r>
          <a:r>
            <a:rPr lang="es-ES" sz="2000" b="1" spc="300" dirty="0">
              <a:solidFill>
                <a:schemeClr val="tx1"/>
              </a:solidFill>
            </a:rPr>
            <a:t>, que dirigió todo el proyecto (</a:t>
          </a:r>
          <a:r>
            <a:rPr lang="es-ES" sz="2000" b="1" spc="300" dirty="0" err="1">
              <a:solidFill>
                <a:schemeClr val="tx1"/>
              </a:solidFill>
            </a:rPr>
            <a:t>Éx</a:t>
          </a:r>
          <a:r>
            <a:rPr lang="es-ES" sz="2000" b="1" spc="300" dirty="0">
              <a:solidFill>
                <a:schemeClr val="tx1"/>
              </a:solidFill>
            </a:rPr>
            <a:t>. 31:2)</a:t>
          </a:r>
          <a:endParaRPr lang="es-ES" sz="2000" spc="300" dirty="0">
            <a:solidFill>
              <a:schemeClr val="tx1"/>
            </a:solidFill>
          </a:endParaRPr>
        </a:p>
      </dgm:t>
    </dgm:pt>
    <dgm:pt modelId="{8827E636-BAFE-4A27-A96B-1CF0686885AD}" type="parTrans" cxnId="{28AD7E05-29FF-4CB0-AA1B-77DEDBC41147}">
      <dgm:prSet/>
      <dgm:spPr/>
      <dgm:t>
        <a:bodyPr/>
        <a:lstStyle/>
        <a:p>
          <a:pPr algn="ctr"/>
          <a:endParaRPr lang="es-ES" sz="2000" spc="300">
            <a:solidFill>
              <a:schemeClr val="tx1"/>
            </a:solidFill>
          </a:endParaRPr>
        </a:p>
      </dgm:t>
    </dgm:pt>
    <dgm:pt modelId="{3711C13F-4E87-4C60-87BB-44E9FF527167}" type="sibTrans" cxnId="{28AD7E05-29FF-4CB0-AA1B-77DEDBC41147}">
      <dgm:prSet/>
      <dgm:spPr/>
      <dgm:t>
        <a:bodyPr/>
        <a:lstStyle/>
        <a:p>
          <a:pPr algn="ctr"/>
          <a:endParaRPr lang="es-ES" sz="2000" spc="300">
            <a:solidFill>
              <a:schemeClr val="tx1"/>
            </a:solidFill>
          </a:endParaRPr>
        </a:p>
      </dgm:t>
    </dgm:pt>
    <dgm:pt modelId="{47E52302-5134-4ABF-995A-9B513047F2C3}">
      <dgm:prSet custT="1"/>
      <dgm:spPr/>
      <dgm:t>
        <a:bodyPr/>
        <a:lstStyle/>
        <a:p>
          <a:pPr algn="ctr"/>
          <a:r>
            <a:rPr lang="es-ES" sz="2000" b="1" spc="300" dirty="0" err="1">
              <a:solidFill>
                <a:schemeClr val="tx1"/>
              </a:solidFill>
            </a:rPr>
            <a:t>Aholiab</a:t>
          </a:r>
          <a:r>
            <a:rPr lang="es-ES" sz="2000" b="1" spc="300" dirty="0">
              <a:solidFill>
                <a:schemeClr val="tx1"/>
              </a:solidFill>
            </a:rPr>
            <a:t>, que fue su principal ayudante (</a:t>
          </a:r>
          <a:r>
            <a:rPr lang="es-ES" sz="2000" b="1" spc="300" dirty="0" err="1">
              <a:solidFill>
                <a:schemeClr val="tx1"/>
              </a:solidFill>
            </a:rPr>
            <a:t>Éx</a:t>
          </a:r>
          <a:r>
            <a:rPr lang="es-ES" sz="2000" b="1" spc="300" dirty="0">
              <a:solidFill>
                <a:schemeClr val="tx1"/>
              </a:solidFill>
            </a:rPr>
            <a:t>. 31:6a)</a:t>
          </a:r>
          <a:endParaRPr lang="es-ES" sz="2000" spc="300" dirty="0">
            <a:solidFill>
              <a:schemeClr val="tx1"/>
            </a:solidFill>
          </a:endParaRPr>
        </a:p>
      </dgm:t>
    </dgm:pt>
    <dgm:pt modelId="{70D9CC7D-FAFC-49BE-AA4B-4D907069844F}" type="parTrans" cxnId="{67586FCE-D54A-4ACF-A1E0-26018836EDB3}">
      <dgm:prSet/>
      <dgm:spPr/>
      <dgm:t>
        <a:bodyPr/>
        <a:lstStyle/>
        <a:p>
          <a:pPr algn="ctr"/>
          <a:endParaRPr lang="es-ES" sz="2000" spc="300">
            <a:solidFill>
              <a:schemeClr val="tx1"/>
            </a:solidFill>
          </a:endParaRPr>
        </a:p>
      </dgm:t>
    </dgm:pt>
    <dgm:pt modelId="{763641A1-741A-46DD-ACF3-22F72472B809}" type="sibTrans" cxnId="{67586FCE-D54A-4ACF-A1E0-26018836EDB3}">
      <dgm:prSet/>
      <dgm:spPr/>
      <dgm:t>
        <a:bodyPr/>
        <a:lstStyle/>
        <a:p>
          <a:pPr algn="ctr"/>
          <a:endParaRPr lang="es-ES" sz="2000" spc="300">
            <a:solidFill>
              <a:schemeClr val="tx1"/>
            </a:solidFill>
          </a:endParaRPr>
        </a:p>
      </dgm:t>
    </dgm:pt>
    <dgm:pt modelId="{DECD58A0-02CA-41F0-96C7-211C80A6E7B0}">
      <dgm:prSet custT="1"/>
      <dgm:spPr>
        <a:solidFill>
          <a:schemeClr val="accent1">
            <a:lumMod val="60000"/>
            <a:lumOff val="40000"/>
          </a:schemeClr>
        </a:solidFill>
      </dgm:spPr>
      <dgm:t>
        <a:bodyPr/>
        <a:lstStyle/>
        <a:p>
          <a:pPr algn="ctr"/>
          <a:r>
            <a:rPr lang="es-ES" sz="2000" b="1" spc="300" dirty="0">
              <a:solidFill>
                <a:schemeClr val="tx1"/>
              </a:solidFill>
            </a:rPr>
            <a:t>Otras personas que ayudaron en la obra (</a:t>
          </a:r>
          <a:r>
            <a:rPr lang="es-ES" sz="2000" b="1" spc="300" dirty="0" err="1">
              <a:solidFill>
                <a:schemeClr val="tx1"/>
              </a:solidFill>
            </a:rPr>
            <a:t>Éx</a:t>
          </a:r>
          <a:r>
            <a:rPr lang="es-ES" sz="2000" b="1" spc="300" dirty="0">
              <a:solidFill>
                <a:schemeClr val="tx1"/>
              </a:solidFill>
            </a:rPr>
            <a:t>. 31:6b)</a:t>
          </a:r>
          <a:endParaRPr lang="es-ES" sz="2000" spc="300" dirty="0">
            <a:solidFill>
              <a:schemeClr val="tx1"/>
            </a:solidFill>
          </a:endParaRPr>
        </a:p>
      </dgm:t>
    </dgm:pt>
    <dgm:pt modelId="{11FF87B5-9938-460A-8A2C-2C0A2567BF5B}" type="parTrans" cxnId="{22149AE9-8EE1-4448-BAF1-356C8186B058}">
      <dgm:prSet/>
      <dgm:spPr/>
      <dgm:t>
        <a:bodyPr/>
        <a:lstStyle/>
        <a:p>
          <a:pPr algn="ctr"/>
          <a:endParaRPr lang="es-ES" sz="2000" spc="300">
            <a:solidFill>
              <a:schemeClr val="tx1"/>
            </a:solidFill>
          </a:endParaRPr>
        </a:p>
      </dgm:t>
    </dgm:pt>
    <dgm:pt modelId="{50BCCEBC-EBAF-4031-AF40-BE5A67FAF27E}" type="sibTrans" cxnId="{22149AE9-8EE1-4448-BAF1-356C8186B058}">
      <dgm:prSet/>
      <dgm:spPr/>
      <dgm:t>
        <a:bodyPr/>
        <a:lstStyle/>
        <a:p>
          <a:pPr algn="ctr"/>
          <a:endParaRPr lang="es-ES" sz="2000" spc="300">
            <a:solidFill>
              <a:schemeClr val="tx1"/>
            </a:solidFill>
          </a:endParaRPr>
        </a:p>
      </dgm:t>
    </dgm:pt>
    <dgm:pt modelId="{FC68CD26-B693-4657-95D3-B6A766097D1D}" type="pres">
      <dgm:prSet presAssocID="{1A640ECD-CF18-4052-BD99-DBD1FEE37E53}" presName="linearFlow" presStyleCnt="0">
        <dgm:presLayoutVars>
          <dgm:dir/>
          <dgm:resizeHandles val="exact"/>
        </dgm:presLayoutVars>
      </dgm:prSet>
      <dgm:spPr/>
    </dgm:pt>
    <dgm:pt modelId="{C0D09DFA-5B4D-4F2D-AC21-3F8C5834693D}" type="pres">
      <dgm:prSet presAssocID="{4821818A-AEA7-4F1F-B63B-B4FDB65C0B63}" presName="composite" presStyleCnt="0"/>
      <dgm:spPr/>
    </dgm:pt>
    <dgm:pt modelId="{EF3CCA59-81A0-4CFB-9BD7-693127657E33}" type="pres">
      <dgm:prSet presAssocID="{4821818A-AEA7-4F1F-B63B-B4FDB65C0B63}" presName="imgShp" presStyleLbl="fgImgPlace1" presStyleIdx="0" presStyleCnt="3" custLinFactX="-200000" custLinFactNeighborX="-232537"/>
      <dgm:spPr>
        <a:prstGeom prst="rightArrowCallout">
          <a:avLst/>
        </a:prstGeom>
        <a:solidFill>
          <a:srgbClr val="007FB8"/>
        </a:solidFill>
      </dgm:spPr>
    </dgm:pt>
    <dgm:pt modelId="{B86DC855-AC6E-41F5-85A1-2802CAC9C2B8}" type="pres">
      <dgm:prSet presAssocID="{4821818A-AEA7-4F1F-B63B-B4FDB65C0B63}" presName="txShp" presStyleLbl="node1" presStyleIdx="0" presStyleCnt="3" custScaleX="137138">
        <dgm:presLayoutVars>
          <dgm:bulletEnabled val="1"/>
        </dgm:presLayoutVars>
      </dgm:prSet>
      <dgm:spPr/>
    </dgm:pt>
    <dgm:pt modelId="{4470E1D3-EC17-4E99-98E1-DC2E0FE03CBF}" type="pres">
      <dgm:prSet presAssocID="{3711C13F-4E87-4C60-87BB-44E9FF527167}" presName="spacing" presStyleCnt="0"/>
      <dgm:spPr/>
    </dgm:pt>
    <dgm:pt modelId="{3C1F0C06-0D42-4200-BE27-3A0C2B8EA790}" type="pres">
      <dgm:prSet presAssocID="{47E52302-5134-4ABF-995A-9B513047F2C3}" presName="composite" presStyleCnt="0"/>
      <dgm:spPr/>
    </dgm:pt>
    <dgm:pt modelId="{95EC20E9-3580-42EE-8128-37BE0DCED7C8}" type="pres">
      <dgm:prSet presAssocID="{47E52302-5134-4ABF-995A-9B513047F2C3}" presName="imgShp" presStyleLbl="fgImgPlace1" presStyleIdx="1" presStyleCnt="3" custLinFactX="-200000" custLinFactNeighborX="-232537"/>
      <dgm:spPr>
        <a:prstGeom prst="rightArrowCallout">
          <a:avLst/>
        </a:prstGeom>
        <a:solidFill>
          <a:srgbClr val="009A00"/>
        </a:solidFill>
      </dgm:spPr>
    </dgm:pt>
    <dgm:pt modelId="{B4916A51-CBAE-40C0-8E7D-0AD618C29DEF}" type="pres">
      <dgm:prSet presAssocID="{47E52302-5134-4ABF-995A-9B513047F2C3}" presName="txShp" presStyleLbl="node1" presStyleIdx="1" presStyleCnt="3" custScaleX="137138">
        <dgm:presLayoutVars>
          <dgm:bulletEnabled val="1"/>
        </dgm:presLayoutVars>
      </dgm:prSet>
      <dgm:spPr/>
    </dgm:pt>
    <dgm:pt modelId="{96510FAB-8BE1-4E1E-861F-E40FD93705CB}" type="pres">
      <dgm:prSet presAssocID="{763641A1-741A-46DD-ACF3-22F72472B809}" presName="spacing" presStyleCnt="0"/>
      <dgm:spPr/>
    </dgm:pt>
    <dgm:pt modelId="{4CA90445-7D70-420B-825D-F4714FE6E08A}" type="pres">
      <dgm:prSet presAssocID="{DECD58A0-02CA-41F0-96C7-211C80A6E7B0}" presName="composite" presStyleCnt="0"/>
      <dgm:spPr/>
    </dgm:pt>
    <dgm:pt modelId="{AD88A7F4-3CC8-4AD8-9946-F05F96607909}" type="pres">
      <dgm:prSet presAssocID="{DECD58A0-02CA-41F0-96C7-211C80A6E7B0}" presName="imgShp" presStyleLbl="fgImgPlace1" presStyleIdx="2" presStyleCnt="3" custLinFactX="-200000" custLinFactNeighborX="-232537"/>
      <dgm:spPr>
        <a:prstGeom prst="rightArrowCallout">
          <a:avLst/>
        </a:prstGeom>
        <a:solidFill>
          <a:srgbClr val="8A008A"/>
        </a:solidFill>
      </dgm:spPr>
    </dgm:pt>
    <dgm:pt modelId="{0BDC1970-CBA1-4720-A341-1B8D5022877C}" type="pres">
      <dgm:prSet presAssocID="{DECD58A0-02CA-41F0-96C7-211C80A6E7B0}" presName="txShp" presStyleLbl="node1" presStyleIdx="2" presStyleCnt="3" custScaleX="137138">
        <dgm:presLayoutVars>
          <dgm:bulletEnabled val="1"/>
        </dgm:presLayoutVars>
      </dgm:prSet>
      <dgm:spPr/>
    </dgm:pt>
  </dgm:ptLst>
  <dgm:cxnLst>
    <dgm:cxn modelId="{28AD7E05-29FF-4CB0-AA1B-77DEDBC41147}" srcId="{1A640ECD-CF18-4052-BD99-DBD1FEE37E53}" destId="{4821818A-AEA7-4F1F-B63B-B4FDB65C0B63}" srcOrd="0" destOrd="0" parTransId="{8827E636-BAFE-4A27-A96B-1CF0686885AD}" sibTransId="{3711C13F-4E87-4C60-87BB-44E9FF527167}"/>
    <dgm:cxn modelId="{DA0CA971-B676-42A9-BC76-A018A4D761D3}" type="presOf" srcId="{4821818A-AEA7-4F1F-B63B-B4FDB65C0B63}" destId="{B86DC855-AC6E-41F5-85A1-2802CAC9C2B8}" srcOrd="0" destOrd="0" presId="urn:microsoft.com/office/officeart/2005/8/layout/vList3"/>
    <dgm:cxn modelId="{F72EDF98-7EFF-4ACF-95C3-4092922F4BCA}" type="presOf" srcId="{1A640ECD-CF18-4052-BD99-DBD1FEE37E53}" destId="{FC68CD26-B693-4657-95D3-B6A766097D1D}" srcOrd="0" destOrd="0" presId="urn:microsoft.com/office/officeart/2005/8/layout/vList3"/>
    <dgm:cxn modelId="{67586FCE-D54A-4ACF-A1E0-26018836EDB3}" srcId="{1A640ECD-CF18-4052-BD99-DBD1FEE37E53}" destId="{47E52302-5134-4ABF-995A-9B513047F2C3}" srcOrd="1" destOrd="0" parTransId="{70D9CC7D-FAFC-49BE-AA4B-4D907069844F}" sibTransId="{763641A1-741A-46DD-ACF3-22F72472B809}"/>
    <dgm:cxn modelId="{9DE74BE6-15D8-42C8-A4C9-91FED68A6941}" type="presOf" srcId="{DECD58A0-02CA-41F0-96C7-211C80A6E7B0}" destId="{0BDC1970-CBA1-4720-A341-1B8D5022877C}" srcOrd="0" destOrd="0" presId="urn:microsoft.com/office/officeart/2005/8/layout/vList3"/>
    <dgm:cxn modelId="{22149AE9-8EE1-4448-BAF1-356C8186B058}" srcId="{1A640ECD-CF18-4052-BD99-DBD1FEE37E53}" destId="{DECD58A0-02CA-41F0-96C7-211C80A6E7B0}" srcOrd="2" destOrd="0" parTransId="{11FF87B5-9938-460A-8A2C-2C0A2567BF5B}" sibTransId="{50BCCEBC-EBAF-4031-AF40-BE5A67FAF27E}"/>
    <dgm:cxn modelId="{D9B0E7F1-E350-4861-9780-A5CAD27FD286}" type="presOf" srcId="{47E52302-5134-4ABF-995A-9B513047F2C3}" destId="{B4916A51-CBAE-40C0-8E7D-0AD618C29DEF}" srcOrd="0" destOrd="0" presId="urn:microsoft.com/office/officeart/2005/8/layout/vList3"/>
    <dgm:cxn modelId="{6C0C61D4-499D-4166-A27E-92F5D625CC40}" type="presParOf" srcId="{FC68CD26-B693-4657-95D3-B6A766097D1D}" destId="{C0D09DFA-5B4D-4F2D-AC21-3F8C5834693D}" srcOrd="0" destOrd="0" presId="urn:microsoft.com/office/officeart/2005/8/layout/vList3"/>
    <dgm:cxn modelId="{4C718B5C-21B9-43D5-BFBF-E0D7A7EA554F}" type="presParOf" srcId="{C0D09DFA-5B4D-4F2D-AC21-3F8C5834693D}" destId="{EF3CCA59-81A0-4CFB-9BD7-693127657E33}" srcOrd="0" destOrd="0" presId="urn:microsoft.com/office/officeart/2005/8/layout/vList3"/>
    <dgm:cxn modelId="{199DC055-FF9D-4A65-9C98-6F8180F6CE24}" type="presParOf" srcId="{C0D09DFA-5B4D-4F2D-AC21-3F8C5834693D}" destId="{B86DC855-AC6E-41F5-85A1-2802CAC9C2B8}" srcOrd="1" destOrd="0" presId="urn:microsoft.com/office/officeart/2005/8/layout/vList3"/>
    <dgm:cxn modelId="{8C9A44F5-2DC7-4FA9-9C89-13C3B19EE733}" type="presParOf" srcId="{FC68CD26-B693-4657-95D3-B6A766097D1D}" destId="{4470E1D3-EC17-4E99-98E1-DC2E0FE03CBF}" srcOrd="1" destOrd="0" presId="urn:microsoft.com/office/officeart/2005/8/layout/vList3"/>
    <dgm:cxn modelId="{8890031C-4CCF-480B-A329-1DD3C37AF358}" type="presParOf" srcId="{FC68CD26-B693-4657-95D3-B6A766097D1D}" destId="{3C1F0C06-0D42-4200-BE27-3A0C2B8EA790}" srcOrd="2" destOrd="0" presId="urn:microsoft.com/office/officeart/2005/8/layout/vList3"/>
    <dgm:cxn modelId="{35FE0295-D7F5-4701-AA97-034C48E9D205}" type="presParOf" srcId="{3C1F0C06-0D42-4200-BE27-3A0C2B8EA790}" destId="{95EC20E9-3580-42EE-8128-37BE0DCED7C8}" srcOrd="0" destOrd="0" presId="urn:microsoft.com/office/officeart/2005/8/layout/vList3"/>
    <dgm:cxn modelId="{7C1D6769-C5EA-4139-ABB9-A46F0C862D57}" type="presParOf" srcId="{3C1F0C06-0D42-4200-BE27-3A0C2B8EA790}" destId="{B4916A51-CBAE-40C0-8E7D-0AD618C29DEF}" srcOrd="1" destOrd="0" presId="urn:microsoft.com/office/officeart/2005/8/layout/vList3"/>
    <dgm:cxn modelId="{F8D8E238-7EAC-4D2F-866A-0BFA5FA1DBEA}" type="presParOf" srcId="{FC68CD26-B693-4657-95D3-B6A766097D1D}" destId="{96510FAB-8BE1-4E1E-861F-E40FD93705CB}" srcOrd="3" destOrd="0" presId="urn:microsoft.com/office/officeart/2005/8/layout/vList3"/>
    <dgm:cxn modelId="{BE076448-BD6D-4573-855C-15E6B8FBB39A}" type="presParOf" srcId="{FC68CD26-B693-4657-95D3-B6A766097D1D}" destId="{4CA90445-7D70-420B-825D-F4714FE6E08A}" srcOrd="4" destOrd="0" presId="urn:microsoft.com/office/officeart/2005/8/layout/vList3"/>
    <dgm:cxn modelId="{117ACEC6-8827-417D-B1C6-661BD9852E5D}" type="presParOf" srcId="{4CA90445-7D70-420B-825D-F4714FE6E08A}" destId="{AD88A7F4-3CC8-4AD8-9946-F05F96607909}" srcOrd="0" destOrd="0" presId="urn:microsoft.com/office/officeart/2005/8/layout/vList3"/>
    <dgm:cxn modelId="{913DB488-F667-40DE-9956-82046820B96F}" type="presParOf" srcId="{4CA90445-7D70-420B-825D-F4714FE6E08A}" destId="{0BDC1970-CBA1-4720-A341-1B8D5022877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DC855-AC6E-41F5-85A1-2802CAC9C2B8}">
      <dsp:nvSpPr>
        <dsp:cNvPr id="0" name=""/>
        <dsp:cNvSpPr/>
      </dsp:nvSpPr>
      <dsp:spPr>
        <a:xfrm rot="10800000">
          <a:off x="398029" y="123"/>
          <a:ext cx="8246744" cy="290118"/>
        </a:xfrm>
        <a:prstGeom prst="homePlate">
          <a:avLst/>
        </a:prstGeom>
        <a:solidFill>
          <a:schemeClr val="accent6">
            <a:lumMod val="40000"/>
            <a:lumOff val="6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spc="300" dirty="0" err="1">
              <a:solidFill>
                <a:schemeClr val="tx1"/>
              </a:solidFill>
            </a:rPr>
            <a:t>Bezaleel</a:t>
          </a:r>
          <a:r>
            <a:rPr lang="es-ES" sz="2000" b="1" kern="1200" spc="300" dirty="0">
              <a:solidFill>
                <a:schemeClr val="tx1"/>
              </a:solidFill>
            </a:rPr>
            <a:t>, que dirigió todo el proyecto (</a:t>
          </a:r>
          <a:r>
            <a:rPr lang="es-ES" sz="2000" b="1" kern="1200" spc="300" dirty="0" err="1">
              <a:solidFill>
                <a:schemeClr val="tx1"/>
              </a:solidFill>
            </a:rPr>
            <a:t>Éx</a:t>
          </a:r>
          <a:r>
            <a:rPr lang="es-ES" sz="2000" b="1" kern="1200" spc="300" dirty="0">
              <a:solidFill>
                <a:schemeClr val="tx1"/>
              </a:solidFill>
            </a:rPr>
            <a:t>. 31:2)</a:t>
          </a:r>
          <a:endParaRPr lang="es-ES" sz="2000" kern="1200" spc="300" dirty="0">
            <a:solidFill>
              <a:schemeClr val="tx1"/>
            </a:solidFill>
          </a:endParaRPr>
        </a:p>
      </dsp:txBody>
      <dsp:txXfrm rot="10800000">
        <a:off x="470558" y="123"/>
        <a:ext cx="8174215" cy="290118"/>
      </dsp:txXfrm>
    </dsp:sp>
    <dsp:sp modelId="{EF3CCA59-81A0-4CFB-9BD7-693127657E33}">
      <dsp:nvSpPr>
        <dsp:cNvPr id="0" name=""/>
        <dsp:cNvSpPr/>
      </dsp:nvSpPr>
      <dsp:spPr>
        <a:xfrm>
          <a:off x="114740" y="123"/>
          <a:ext cx="290118" cy="290118"/>
        </a:xfrm>
        <a:prstGeom prst="rightArrowCallout">
          <a:avLst/>
        </a:prstGeom>
        <a:solidFill>
          <a:srgbClr val="007FB8"/>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4916A51-CBAE-40C0-8E7D-0AD618C29DEF}">
      <dsp:nvSpPr>
        <dsp:cNvPr id="0" name=""/>
        <dsp:cNvSpPr/>
      </dsp:nvSpPr>
      <dsp:spPr>
        <a:xfrm rot="10800000">
          <a:off x="398029" y="362772"/>
          <a:ext cx="8246744" cy="290118"/>
        </a:xfrm>
        <a:prstGeom prst="homePlate">
          <a:avLst/>
        </a:prstGeom>
        <a:gradFill rotWithShape="0">
          <a:gsLst>
            <a:gs pos="0">
              <a:schemeClr val="accent5">
                <a:hueOff val="5039990"/>
                <a:satOff val="0"/>
                <a:lumOff val="0"/>
                <a:alphaOff val="0"/>
                <a:satMod val="103000"/>
                <a:lumMod val="102000"/>
                <a:tint val="94000"/>
              </a:schemeClr>
            </a:gs>
            <a:gs pos="50000">
              <a:schemeClr val="accent5">
                <a:hueOff val="5039990"/>
                <a:satOff val="0"/>
                <a:lumOff val="0"/>
                <a:alphaOff val="0"/>
                <a:satMod val="110000"/>
                <a:lumMod val="100000"/>
                <a:shade val="100000"/>
              </a:schemeClr>
            </a:gs>
            <a:gs pos="100000">
              <a:schemeClr val="accent5">
                <a:hueOff val="503999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spc="300" dirty="0" err="1">
              <a:solidFill>
                <a:schemeClr val="tx1"/>
              </a:solidFill>
            </a:rPr>
            <a:t>Aholiab</a:t>
          </a:r>
          <a:r>
            <a:rPr lang="es-ES" sz="2000" b="1" kern="1200" spc="300" dirty="0">
              <a:solidFill>
                <a:schemeClr val="tx1"/>
              </a:solidFill>
            </a:rPr>
            <a:t>, que fue su principal ayudante (</a:t>
          </a:r>
          <a:r>
            <a:rPr lang="es-ES" sz="2000" b="1" kern="1200" spc="300" dirty="0" err="1">
              <a:solidFill>
                <a:schemeClr val="tx1"/>
              </a:solidFill>
            </a:rPr>
            <a:t>Éx</a:t>
          </a:r>
          <a:r>
            <a:rPr lang="es-ES" sz="2000" b="1" kern="1200" spc="300" dirty="0">
              <a:solidFill>
                <a:schemeClr val="tx1"/>
              </a:solidFill>
            </a:rPr>
            <a:t>. 31:6a)</a:t>
          </a:r>
          <a:endParaRPr lang="es-ES" sz="2000" kern="1200" spc="300" dirty="0">
            <a:solidFill>
              <a:schemeClr val="tx1"/>
            </a:solidFill>
          </a:endParaRPr>
        </a:p>
      </dsp:txBody>
      <dsp:txXfrm rot="10800000">
        <a:off x="470558" y="362772"/>
        <a:ext cx="8174215" cy="290118"/>
      </dsp:txXfrm>
    </dsp:sp>
    <dsp:sp modelId="{95EC20E9-3580-42EE-8128-37BE0DCED7C8}">
      <dsp:nvSpPr>
        <dsp:cNvPr id="0" name=""/>
        <dsp:cNvSpPr/>
      </dsp:nvSpPr>
      <dsp:spPr>
        <a:xfrm>
          <a:off x="114740" y="362772"/>
          <a:ext cx="290118" cy="290118"/>
        </a:xfrm>
        <a:prstGeom prst="rightArrowCallout">
          <a:avLst/>
        </a:prstGeom>
        <a:solidFill>
          <a:srgbClr val="009A00"/>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BDC1970-CBA1-4720-A341-1B8D5022877C}">
      <dsp:nvSpPr>
        <dsp:cNvPr id="0" name=""/>
        <dsp:cNvSpPr/>
      </dsp:nvSpPr>
      <dsp:spPr>
        <a:xfrm rot="10800000">
          <a:off x="398029" y="725420"/>
          <a:ext cx="8246744" cy="290118"/>
        </a:xfrm>
        <a:prstGeom prst="homePlate">
          <a:avLst/>
        </a:prstGeom>
        <a:solidFill>
          <a:schemeClr val="accent1">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spc="300" dirty="0">
              <a:solidFill>
                <a:schemeClr val="tx1"/>
              </a:solidFill>
            </a:rPr>
            <a:t>Otras personas que ayudaron en la obra (</a:t>
          </a:r>
          <a:r>
            <a:rPr lang="es-ES" sz="2000" b="1" kern="1200" spc="300" dirty="0" err="1">
              <a:solidFill>
                <a:schemeClr val="tx1"/>
              </a:solidFill>
            </a:rPr>
            <a:t>Éx</a:t>
          </a:r>
          <a:r>
            <a:rPr lang="es-ES" sz="2000" b="1" kern="1200" spc="300" dirty="0">
              <a:solidFill>
                <a:schemeClr val="tx1"/>
              </a:solidFill>
            </a:rPr>
            <a:t>. 31:6b)</a:t>
          </a:r>
          <a:endParaRPr lang="es-ES" sz="2000" kern="1200" spc="300" dirty="0">
            <a:solidFill>
              <a:schemeClr val="tx1"/>
            </a:solidFill>
          </a:endParaRPr>
        </a:p>
      </dsp:txBody>
      <dsp:txXfrm rot="10800000">
        <a:off x="470558" y="725420"/>
        <a:ext cx="8174215" cy="290118"/>
      </dsp:txXfrm>
    </dsp:sp>
    <dsp:sp modelId="{AD88A7F4-3CC8-4AD8-9946-F05F96607909}">
      <dsp:nvSpPr>
        <dsp:cNvPr id="0" name=""/>
        <dsp:cNvSpPr/>
      </dsp:nvSpPr>
      <dsp:spPr>
        <a:xfrm>
          <a:off x="114740" y="725420"/>
          <a:ext cx="290118" cy="290118"/>
        </a:xfrm>
        <a:prstGeom prst="rightArrowCallout">
          <a:avLst/>
        </a:prstGeom>
        <a:solidFill>
          <a:srgbClr val="8A008A"/>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65029-7171-44CA-B7B1-1B5857CA276C}" type="datetimeFigureOut">
              <a:rPr lang="es-ES" smtClean="0"/>
              <a:t>24/08/2025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8E780-BA57-4223-B747-B561C9BA008D}" type="slidenum">
              <a:rPr lang="es-ES" smtClean="0"/>
              <a:t>‹Nº›</a:t>
            </a:fld>
            <a:endParaRPr lang="es-ES"/>
          </a:p>
        </p:txBody>
      </p:sp>
    </p:spTree>
    <p:extLst>
      <p:ext uri="{BB962C8B-B14F-4D97-AF65-F5344CB8AC3E}">
        <p14:creationId xmlns:p14="http://schemas.microsoft.com/office/powerpoint/2010/main" val="360244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Éxodo 31:2 </a:t>
            </a:r>
          </a:p>
          <a:p>
            <a:r>
              <a:rPr lang="es-ES" dirty="0"/>
              <a:t>Mira, yo he llamado por nombre a </a:t>
            </a:r>
            <a:r>
              <a:rPr lang="es-ES" dirty="0" err="1"/>
              <a:t>Bezaleel</a:t>
            </a:r>
            <a:r>
              <a:rPr lang="es-ES" dirty="0"/>
              <a:t> hijo de Uri, hijo de Hur, de la tribu de Judá;</a:t>
            </a:r>
          </a:p>
          <a:p>
            <a:r>
              <a:rPr lang="es-ES" b="1" dirty="0"/>
              <a:t>Éxodo 31:6a </a:t>
            </a:r>
          </a:p>
          <a:p>
            <a:r>
              <a:rPr lang="es-ES" dirty="0"/>
              <a:t>Y he aquí que yo he puesto con él a </a:t>
            </a:r>
            <a:r>
              <a:rPr lang="es-ES" dirty="0" err="1"/>
              <a:t>Aholiab</a:t>
            </a:r>
            <a:r>
              <a:rPr lang="es-ES" dirty="0"/>
              <a:t> hijo de </a:t>
            </a:r>
            <a:r>
              <a:rPr lang="es-ES" dirty="0" err="1"/>
              <a:t>Ahisamac</a:t>
            </a:r>
            <a:r>
              <a:rPr lang="es-ES" dirty="0"/>
              <a:t>, de la tribu de Dan;</a:t>
            </a:r>
          </a:p>
          <a:p>
            <a:r>
              <a:rPr lang="es-ES" b="1" dirty="0"/>
              <a:t>Éxodo 31:6b </a:t>
            </a:r>
          </a:p>
          <a:p>
            <a:r>
              <a:rPr lang="es-ES" dirty="0"/>
              <a:t>y he puesto sabiduría en el ánimo de todo sabio de corazón, para que hagan todo lo que te he mandado;</a:t>
            </a:r>
          </a:p>
          <a:p>
            <a:r>
              <a:rPr lang="es-ES" dirty="0"/>
              <a:t>Éxodo 31:12-17 Habló además Jehová a Moisés, diciendo: (13) Tú hablarás a los hijos de Israel, diciendo: En verdad vosotros guardaréis mis días de reposo; porque es señal entre mí y vosotros por vuestras generaciones, para que sepáis que yo soy Jehová que os santifico. (14) Así que guardaréis el día de reposo, porque santo es a vosotros; el que lo profanare, de cierto morirá; porque cualquiera que hiciere obra alguna en él, aquella persona será cortada de en medio de su pueblo. (15) Seis días se trabajará, mas el día séptimo es día de reposo consagrado a Jehová; cualquiera que trabaje en el día de reposo, ciertamente morirá. (16) Guardarán, pues, el día de reposo los hijos de Israel, celebrándolo por sus generaciones por pacto perpetuo. (17) Señal es para siempre entre mí y los hijos de Israel; porque en seis días hizo Jehová los cielos y la tierra, y en el séptimo día cesó y reposó.</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A9E2-867E-4427-986C-E1D57429219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620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BCEE1E-6308-8994-463F-BE3F121E0C7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FC53B71-4E08-C3C9-73FF-6D5F60F15B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DAE0C9E-07CD-E053-3A3D-1C8EDFDD2E9D}"/>
              </a:ext>
            </a:extLst>
          </p:cNvPr>
          <p:cNvSpPr>
            <a:spLocks noGrp="1"/>
          </p:cNvSpPr>
          <p:nvPr>
            <p:ph type="dt" sz="half" idx="10"/>
          </p:nvPr>
        </p:nvSpPr>
        <p:spPr/>
        <p:txBody>
          <a:bodyPr/>
          <a:lstStyle/>
          <a:p>
            <a:fld id="{7B30CD99-E0B5-4FE3-8932-58E013E03F7A}" type="datetimeFigureOut">
              <a:rPr lang="es-ES" smtClean="0"/>
              <a:t>24/08/2025</a:t>
            </a:fld>
            <a:endParaRPr lang="es-ES"/>
          </a:p>
        </p:txBody>
      </p:sp>
      <p:sp>
        <p:nvSpPr>
          <p:cNvPr id="5" name="Marcador de pie de página 4">
            <a:extLst>
              <a:ext uri="{FF2B5EF4-FFF2-40B4-BE49-F238E27FC236}">
                <a16:creationId xmlns:a16="http://schemas.microsoft.com/office/drawing/2014/main" id="{864A9214-DBA0-50C4-4F97-8FBB4D6723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8F55DD-2698-0D6C-7287-C214C03F71C8}"/>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156624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18378-E393-5384-C662-9199E75F999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9089DE-864A-862F-36C1-4C1408A71E9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D48FF65-C7FD-F497-9D1D-9167533EA050}"/>
              </a:ext>
            </a:extLst>
          </p:cNvPr>
          <p:cNvSpPr>
            <a:spLocks noGrp="1"/>
          </p:cNvSpPr>
          <p:nvPr>
            <p:ph type="dt" sz="half" idx="10"/>
          </p:nvPr>
        </p:nvSpPr>
        <p:spPr/>
        <p:txBody>
          <a:bodyPr/>
          <a:lstStyle/>
          <a:p>
            <a:fld id="{7B30CD99-E0B5-4FE3-8932-58E013E03F7A}" type="datetimeFigureOut">
              <a:rPr lang="es-ES" smtClean="0"/>
              <a:t>24/08/2025</a:t>
            </a:fld>
            <a:endParaRPr lang="es-ES"/>
          </a:p>
        </p:txBody>
      </p:sp>
      <p:sp>
        <p:nvSpPr>
          <p:cNvPr id="5" name="Marcador de pie de página 4">
            <a:extLst>
              <a:ext uri="{FF2B5EF4-FFF2-40B4-BE49-F238E27FC236}">
                <a16:creationId xmlns:a16="http://schemas.microsoft.com/office/drawing/2014/main" id="{B8C3FCCD-C5DE-D602-10CB-52A51D6A87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DA18467-9268-1AE9-360A-EC5A08DDD023}"/>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57257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21A553C-C223-47D2-71BB-0B1EFB76778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F969E5-5580-FF5B-E25D-618D3BDC5E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009FCB-1E88-39BC-88F1-B9CD084A34F1}"/>
              </a:ext>
            </a:extLst>
          </p:cNvPr>
          <p:cNvSpPr>
            <a:spLocks noGrp="1"/>
          </p:cNvSpPr>
          <p:nvPr>
            <p:ph type="dt" sz="half" idx="10"/>
          </p:nvPr>
        </p:nvSpPr>
        <p:spPr/>
        <p:txBody>
          <a:bodyPr/>
          <a:lstStyle/>
          <a:p>
            <a:fld id="{7B30CD99-E0B5-4FE3-8932-58E013E03F7A}" type="datetimeFigureOut">
              <a:rPr lang="es-ES" smtClean="0"/>
              <a:t>24/08/2025</a:t>
            </a:fld>
            <a:endParaRPr lang="es-ES"/>
          </a:p>
        </p:txBody>
      </p:sp>
      <p:sp>
        <p:nvSpPr>
          <p:cNvPr id="5" name="Marcador de pie de página 4">
            <a:extLst>
              <a:ext uri="{FF2B5EF4-FFF2-40B4-BE49-F238E27FC236}">
                <a16:creationId xmlns:a16="http://schemas.microsoft.com/office/drawing/2014/main" id="{D999E2C4-9BCB-040E-EEF2-D582DB94E5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97793A-732A-69E4-A276-EB2EE5C5E89F}"/>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6330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24/08/2025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3029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24/08/2025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1403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24/08/2025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84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24/08/2025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6721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24/08/2025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6839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24/08/2025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88192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24/08/2025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9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24/08/2025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4012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4BA3F-3B37-C100-DFF5-5D139D9DE7B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58CDB42-E86D-7A6F-7A5E-42179A86C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50FD0E-3636-0D0B-05A1-6550B1014FD1}"/>
              </a:ext>
            </a:extLst>
          </p:cNvPr>
          <p:cNvSpPr>
            <a:spLocks noGrp="1"/>
          </p:cNvSpPr>
          <p:nvPr>
            <p:ph type="dt" sz="half" idx="10"/>
          </p:nvPr>
        </p:nvSpPr>
        <p:spPr/>
        <p:txBody>
          <a:bodyPr/>
          <a:lstStyle/>
          <a:p>
            <a:fld id="{7B30CD99-E0B5-4FE3-8932-58E013E03F7A}" type="datetimeFigureOut">
              <a:rPr lang="es-ES" smtClean="0"/>
              <a:t>24/08/2025</a:t>
            </a:fld>
            <a:endParaRPr lang="es-ES"/>
          </a:p>
        </p:txBody>
      </p:sp>
      <p:sp>
        <p:nvSpPr>
          <p:cNvPr id="5" name="Marcador de pie de página 4">
            <a:extLst>
              <a:ext uri="{FF2B5EF4-FFF2-40B4-BE49-F238E27FC236}">
                <a16:creationId xmlns:a16="http://schemas.microsoft.com/office/drawing/2014/main" id="{D96A179A-CEDA-7083-D3F1-DB18228278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C5331C-18DC-FC05-B1C3-35408D772411}"/>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18223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24/08/2025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687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24/08/2025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309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24/08/2025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2791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C261B4-2943-4B8F-8568-E6E59CCB8E1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49F2236-C3C1-8990-B2F6-4B3072C9AB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DCD40EB-9C6C-073E-2623-F1D326A151D6}"/>
              </a:ext>
            </a:extLst>
          </p:cNvPr>
          <p:cNvSpPr>
            <a:spLocks noGrp="1"/>
          </p:cNvSpPr>
          <p:nvPr>
            <p:ph type="dt" sz="half" idx="10"/>
          </p:nvPr>
        </p:nvSpPr>
        <p:spPr/>
        <p:txBody>
          <a:bodyPr/>
          <a:lstStyle/>
          <a:p>
            <a:fld id="{7B30CD99-E0B5-4FE3-8932-58E013E03F7A}" type="datetimeFigureOut">
              <a:rPr lang="es-ES" smtClean="0"/>
              <a:t>24/08/2025</a:t>
            </a:fld>
            <a:endParaRPr lang="es-ES"/>
          </a:p>
        </p:txBody>
      </p:sp>
      <p:sp>
        <p:nvSpPr>
          <p:cNvPr id="5" name="Marcador de pie de página 4">
            <a:extLst>
              <a:ext uri="{FF2B5EF4-FFF2-40B4-BE49-F238E27FC236}">
                <a16:creationId xmlns:a16="http://schemas.microsoft.com/office/drawing/2014/main" id="{001368D7-2A2D-2DFB-899A-6ACD562BA2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7947C8-5302-87E5-BCD1-AAFA41C63763}"/>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163328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49C87-B2CD-9423-239E-32537A6264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E9FB29-78C4-CC0E-20F1-143D58BD6E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77E8436-D3CF-F19E-ACED-9E5D950ADF7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E9955FF-C7E7-3FFF-E85E-00D18F12869E}"/>
              </a:ext>
            </a:extLst>
          </p:cNvPr>
          <p:cNvSpPr>
            <a:spLocks noGrp="1"/>
          </p:cNvSpPr>
          <p:nvPr>
            <p:ph type="dt" sz="half" idx="10"/>
          </p:nvPr>
        </p:nvSpPr>
        <p:spPr/>
        <p:txBody>
          <a:bodyPr/>
          <a:lstStyle/>
          <a:p>
            <a:fld id="{7B30CD99-E0B5-4FE3-8932-58E013E03F7A}" type="datetimeFigureOut">
              <a:rPr lang="es-ES" smtClean="0"/>
              <a:t>24/08/2025</a:t>
            </a:fld>
            <a:endParaRPr lang="es-ES"/>
          </a:p>
        </p:txBody>
      </p:sp>
      <p:sp>
        <p:nvSpPr>
          <p:cNvPr id="6" name="Marcador de pie de página 5">
            <a:extLst>
              <a:ext uri="{FF2B5EF4-FFF2-40B4-BE49-F238E27FC236}">
                <a16:creationId xmlns:a16="http://schemas.microsoft.com/office/drawing/2014/main" id="{028498A0-AEFF-3BE2-99AB-C574719D3C8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89B4BB-D950-C75D-DBE2-CA1C7B7B0666}"/>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2648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8C212-021B-2532-8B57-C13623149B2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7688976-BEDE-CB72-9B4C-1AC519A6F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45B5D0-ED34-FD37-8353-3EF4C79754E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34400A0-6C8E-D285-2C9D-D5491B11D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D56C77A-3CBB-7619-83B4-C6046CEE30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40A231-DA0E-1086-6ACA-E5DDB2A3211C}"/>
              </a:ext>
            </a:extLst>
          </p:cNvPr>
          <p:cNvSpPr>
            <a:spLocks noGrp="1"/>
          </p:cNvSpPr>
          <p:nvPr>
            <p:ph type="dt" sz="half" idx="10"/>
          </p:nvPr>
        </p:nvSpPr>
        <p:spPr/>
        <p:txBody>
          <a:bodyPr/>
          <a:lstStyle/>
          <a:p>
            <a:fld id="{7B30CD99-E0B5-4FE3-8932-58E013E03F7A}" type="datetimeFigureOut">
              <a:rPr lang="es-ES" smtClean="0"/>
              <a:t>24/08/2025</a:t>
            </a:fld>
            <a:endParaRPr lang="es-ES"/>
          </a:p>
        </p:txBody>
      </p:sp>
      <p:sp>
        <p:nvSpPr>
          <p:cNvPr id="8" name="Marcador de pie de página 7">
            <a:extLst>
              <a:ext uri="{FF2B5EF4-FFF2-40B4-BE49-F238E27FC236}">
                <a16:creationId xmlns:a16="http://schemas.microsoft.com/office/drawing/2014/main" id="{4178BF9B-922A-F995-F9A9-3E558A591D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D322B28-ACE1-7D6D-2A01-F0E2CA693761}"/>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99024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3436B-0CE5-B0D7-52C4-79D1C6CB0DF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BC03E0F-977C-EC97-F099-0F33B0A37445}"/>
              </a:ext>
            </a:extLst>
          </p:cNvPr>
          <p:cNvSpPr>
            <a:spLocks noGrp="1"/>
          </p:cNvSpPr>
          <p:nvPr>
            <p:ph type="dt" sz="half" idx="10"/>
          </p:nvPr>
        </p:nvSpPr>
        <p:spPr/>
        <p:txBody>
          <a:bodyPr/>
          <a:lstStyle/>
          <a:p>
            <a:fld id="{7B30CD99-E0B5-4FE3-8932-58E013E03F7A}" type="datetimeFigureOut">
              <a:rPr lang="es-ES" smtClean="0"/>
              <a:t>24/08/2025</a:t>
            </a:fld>
            <a:endParaRPr lang="es-ES"/>
          </a:p>
        </p:txBody>
      </p:sp>
      <p:sp>
        <p:nvSpPr>
          <p:cNvPr id="4" name="Marcador de pie de página 3">
            <a:extLst>
              <a:ext uri="{FF2B5EF4-FFF2-40B4-BE49-F238E27FC236}">
                <a16:creationId xmlns:a16="http://schemas.microsoft.com/office/drawing/2014/main" id="{C5761387-3C0E-1992-2D26-EE21204E945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4DD3A1B-1B54-F94C-70D0-C5192043A29F}"/>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16379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9DEFE06-34F8-116C-A752-8D9E1B3BE5AB}"/>
              </a:ext>
            </a:extLst>
          </p:cNvPr>
          <p:cNvSpPr>
            <a:spLocks noGrp="1"/>
          </p:cNvSpPr>
          <p:nvPr>
            <p:ph type="dt" sz="half" idx="10"/>
          </p:nvPr>
        </p:nvSpPr>
        <p:spPr/>
        <p:txBody>
          <a:bodyPr/>
          <a:lstStyle/>
          <a:p>
            <a:fld id="{7B30CD99-E0B5-4FE3-8932-58E013E03F7A}" type="datetimeFigureOut">
              <a:rPr lang="es-ES" smtClean="0"/>
              <a:t>24/08/2025</a:t>
            </a:fld>
            <a:endParaRPr lang="es-ES"/>
          </a:p>
        </p:txBody>
      </p:sp>
      <p:sp>
        <p:nvSpPr>
          <p:cNvPr id="3" name="Marcador de pie de página 2">
            <a:extLst>
              <a:ext uri="{FF2B5EF4-FFF2-40B4-BE49-F238E27FC236}">
                <a16:creationId xmlns:a16="http://schemas.microsoft.com/office/drawing/2014/main" id="{14716CDC-B8B6-4E99-E146-37CC111478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3A9C925-7D53-BD2D-7122-CCF9362267CD}"/>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37901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0778D9-644B-F957-CD76-9A04FAC0279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956323-0384-0FAB-97C8-0B246A934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8F70834-EAC3-27DB-5CE1-832FA1674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7740D0-163E-F597-9DF2-8E3B9E3B25AF}"/>
              </a:ext>
            </a:extLst>
          </p:cNvPr>
          <p:cNvSpPr>
            <a:spLocks noGrp="1"/>
          </p:cNvSpPr>
          <p:nvPr>
            <p:ph type="dt" sz="half" idx="10"/>
          </p:nvPr>
        </p:nvSpPr>
        <p:spPr/>
        <p:txBody>
          <a:bodyPr/>
          <a:lstStyle/>
          <a:p>
            <a:fld id="{7B30CD99-E0B5-4FE3-8932-58E013E03F7A}" type="datetimeFigureOut">
              <a:rPr lang="es-ES" smtClean="0"/>
              <a:t>24/08/2025</a:t>
            </a:fld>
            <a:endParaRPr lang="es-ES"/>
          </a:p>
        </p:txBody>
      </p:sp>
      <p:sp>
        <p:nvSpPr>
          <p:cNvPr id="6" name="Marcador de pie de página 5">
            <a:extLst>
              <a:ext uri="{FF2B5EF4-FFF2-40B4-BE49-F238E27FC236}">
                <a16:creationId xmlns:a16="http://schemas.microsoft.com/office/drawing/2014/main" id="{0A71DC9C-3D01-FA5B-1255-F89B4B253D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2BC2F4-FDE0-A1C6-A34A-DDB546969EC8}"/>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49203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8C552D-2DAB-7813-D9C1-261FC6C600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F3F726-8EA4-6F26-EF4E-15DA387ADA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9CF1D6B-273F-F448-4DEC-E251345C7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2A271C-3EF2-ABE0-DFB5-3E0F2C86EBE3}"/>
              </a:ext>
            </a:extLst>
          </p:cNvPr>
          <p:cNvSpPr>
            <a:spLocks noGrp="1"/>
          </p:cNvSpPr>
          <p:nvPr>
            <p:ph type="dt" sz="half" idx="10"/>
          </p:nvPr>
        </p:nvSpPr>
        <p:spPr/>
        <p:txBody>
          <a:bodyPr/>
          <a:lstStyle/>
          <a:p>
            <a:fld id="{7B30CD99-E0B5-4FE3-8932-58E013E03F7A}" type="datetimeFigureOut">
              <a:rPr lang="es-ES" smtClean="0"/>
              <a:t>24/08/2025</a:t>
            </a:fld>
            <a:endParaRPr lang="es-ES"/>
          </a:p>
        </p:txBody>
      </p:sp>
      <p:sp>
        <p:nvSpPr>
          <p:cNvPr id="6" name="Marcador de pie de página 5">
            <a:extLst>
              <a:ext uri="{FF2B5EF4-FFF2-40B4-BE49-F238E27FC236}">
                <a16:creationId xmlns:a16="http://schemas.microsoft.com/office/drawing/2014/main" id="{D15D9CC3-6B37-549B-F230-CB15651C14E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03B5B4B-32C1-496D-9607-CB212236DDDB}"/>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331732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8F3826-0DC6-6259-1197-380303AFF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F9B27E4-51DD-7C46-03C9-BD6744589B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BB5F4E6-1914-56FD-B3B9-AA0CD1C98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30CD99-E0B5-4FE3-8932-58E013E03F7A}" type="datetimeFigureOut">
              <a:rPr lang="es-ES" smtClean="0"/>
              <a:t>24/08/2025</a:t>
            </a:fld>
            <a:endParaRPr lang="es-ES"/>
          </a:p>
        </p:txBody>
      </p:sp>
      <p:sp>
        <p:nvSpPr>
          <p:cNvPr id="5" name="Marcador de pie de página 4">
            <a:extLst>
              <a:ext uri="{FF2B5EF4-FFF2-40B4-BE49-F238E27FC236}">
                <a16:creationId xmlns:a16="http://schemas.microsoft.com/office/drawing/2014/main" id="{4AF6A661-72F3-F4F3-BC7E-D9D2DB72D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0151A94-506F-DD7F-88E4-80DCBA35F3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2B180C-3D97-4F3B-8375-6BCB23A46C58}" type="slidenum">
              <a:rPr lang="es-ES" smtClean="0"/>
              <a:t>‹Nº›</a:t>
            </a:fld>
            <a:endParaRPr lang="es-ES"/>
          </a:p>
        </p:txBody>
      </p:sp>
    </p:spTree>
    <p:extLst>
      <p:ext uri="{BB962C8B-B14F-4D97-AF65-F5344CB8AC3E}">
        <p14:creationId xmlns:p14="http://schemas.microsoft.com/office/powerpoint/2010/main" val="3095914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24/08/2025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429974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diagramColors" Target="../diagrams/colors1.xml"/><Relationship Id="rId12"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9.jpg"/><Relationship Id="rId5" Type="http://schemas.openxmlformats.org/officeDocument/2006/relationships/diagramLayout" Target="../diagrams/layout1.xml"/><Relationship Id="rId10" Type="http://schemas.openxmlformats.org/officeDocument/2006/relationships/image" Target="../media/image38.jpg"/><Relationship Id="rId4" Type="http://schemas.openxmlformats.org/officeDocument/2006/relationships/diagramData" Target="../diagrams/data1.xml"/><Relationship Id="rId9" Type="http://schemas.openxmlformats.org/officeDocument/2006/relationships/image" Target="../media/image37.jpg"/><Relationship Id="rId14"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05153F-D5F3-1969-46B2-88B2D5E4CAC0}"/>
            </a:ext>
          </a:extLst>
        </p:cNvPr>
        <p:cNvGrpSpPr/>
        <p:nvPr/>
      </p:nvGrpSpPr>
      <p:grpSpPr>
        <a:xfrm>
          <a:off x="0" y="0"/>
          <a:ext cx="0" cy="0"/>
          <a:chOff x="0" y="0"/>
          <a:chExt cx="0" cy="0"/>
        </a:xfrm>
      </p:grpSpPr>
      <p:pic>
        <p:nvPicPr>
          <p:cNvPr id="5" name="Imagen 4" descr="Imagen que contiene tabla, comiendo, hombre, perro&#10;&#10;El contenido generado por IA puede ser incorrecto.">
            <a:extLst>
              <a:ext uri="{FF2B5EF4-FFF2-40B4-BE49-F238E27FC236}">
                <a16:creationId xmlns:a16="http://schemas.microsoft.com/office/drawing/2014/main" id="{D6603718-C19B-9CBB-1712-E0D16DCFDBD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5162052" y="3272588"/>
            <a:ext cx="6105382" cy="3585411"/>
          </a:xfrm>
          <a:prstGeom prst="rect">
            <a:avLst/>
          </a:prstGeom>
        </p:spPr>
      </p:pic>
      <p:pic>
        <p:nvPicPr>
          <p:cNvPr id="3" name="Imagen 2" descr="Imagen que contiene edificio, agua, tabla, barco&#10;&#10;El contenido generado por IA puede ser incorrecto.">
            <a:extLst>
              <a:ext uri="{FF2B5EF4-FFF2-40B4-BE49-F238E27FC236}">
                <a16:creationId xmlns:a16="http://schemas.microsoft.com/office/drawing/2014/main" id="{D1180E5D-EED2-9CE4-4C81-FEAC298DB39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9" name="Imagen 8" descr="Un dibujo de una persona&#10;&#10;El contenido generado por IA puede ser incorrecto.">
            <a:extLst>
              <a:ext uri="{FF2B5EF4-FFF2-40B4-BE49-F238E27FC236}">
                <a16:creationId xmlns:a16="http://schemas.microsoft.com/office/drawing/2014/main" id="{43BA255A-3725-0BD7-D44D-A653E8B63DE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b="-1"/>
          <a:stretch>
            <a:fillRect/>
          </a:stretch>
        </p:blipFill>
        <p:spPr>
          <a:xfrm>
            <a:off x="7458302" y="-22547"/>
            <a:ext cx="3809132" cy="3139531"/>
          </a:xfrm>
          <a:prstGeom prst="rect">
            <a:avLst/>
          </a:prstGeom>
        </p:spPr>
      </p:pic>
      <p:sp>
        <p:nvSpPr>
          <p:cNvPr id="14" name="Rectangle 13">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008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C2F38055-8DC5-775C-E3F5-65CB39F0A1E3}"/>
              </a:ext>
            </a:extLst>
          </p:cNvPr>
          <p:cNvSpPr txBox="1"/>
          <p:nvPr/>
        </p:nvSpPr>
        <p:spPr>
          <a:xfrm>
            <a:off x="0" y="4420799"/>
            <a:ext cx="5001186" cy="212365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s-ES" sz="6600" b="1" dirty="0">
                <a:ln w="9525">
                  <a:solidFill>
                    <a:srgbClr val="A37101"/>
                  </a:solidFill>
                  <a:prstDash val="solid"/>
                </a:ln>
                <a:solidFill>
                  <a:srgbClr val="F1A501"/>
                </a:solidFill>
                <a:effectLst>
                  <a:outerShdw blurRad="12700" dist="38100" dir="2700000" algn="tl" rotWithShape="0">
                    <a:srgbClr val="FFDF97"/>
                  </a:outerShdw>
                </a:effectLst>
              </a:rPr>
              <a:t>EL PACTO Y EL MODELO</a:t>
            </a:r>
          </a:p>
        </p:txBody>
      </p:sp>
      <p:sp>
        <p:nvSpPr>
          <p:cNvPr id="4" name="CuadroTexto 3">
            <a:extLst>
              <a:ext uri="{FF2B5EF4-FFF2-40B4-BE49-F238E27FC236}">
                <a16:creationId xmlns:a16="http://schemas.microsoft.com/office/drawing/2014/main" id="{87EF064F-DB03-B328-287D-1952736FF61D}"/>
              </a:ext>
            </a:extLst>
          </p:cNvPr>
          <p:cNvSpPr txBox="1"/>
          <p:nvPr/>
        </p:nvSpPr>
        <p:spPr>
          <a:xfrm rot="5400000">
            <a:off x="8378951" y="3259724"/>
            <a:ext cx="6858002" cy="338554"/>
          </a:xfrm>
          <a:prstGeom prst="rect">
            <a:avLst/>
          </a:prstGeom>
          <a:noFill/>
        </p:spPr>
        <p:txBody>
          <a:bodyPr wrap="square" rtlCol="0">
            <a:spAutoFit/>
          </a:bodyPr>
          <a:lstStyle/>
          <a:p>
            <a:pPr algn="ctr"/>
            <a:r>
              <a:rPr lang="es-ES" sz="1600" b="1" dirty="0">
                <a:solidFill>
                  <a:schemeClr val="accent4">
                    <a:lumMod val="20000"/>
                    <a:lumOff val="80000"/>
                  </a:schemeClr>
                </a:solidFill>
                <a:effectLst>
                  <a:outerShdw blurRad="38100" dist="38100" dir="2700000" algn="tl">
                    <a:srgbClr val="000000">
                      <a:alpha val="43137"/>
                    </a:srgbClr>
                  </a:outerShdw>
                </a:effectLst>
              </a:rPr>
              <a:t>Lección 10 para el 6 de septiembre de 2025</a:t>
            </a:r>
          </a:p>
        </p:txBody>
      </p:sp>
    </p:spTree>
    <p:extLst>
      <p:ext uri="{BB962C8B-B14F-4D97-AF65-F5344CB8AC3E}">
        <p14:creationId xmlns:p14="http://schemas.microsoft.com/office/powerpoint/2010/main" val="176854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213B8B-1F52-5116-8CFF-9D5506B26313}"/>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6600">
                  <a:solidFill>
                    <a:srgbClr val="FF5050"/>
                  </a:solidFill>
                  <a:prstDash val="solid"/>
                </a:ln>
                <a:solidFill>
                  <a:srgbClr val="66FFFF"/>
                </a:solidFill>
                <a:effectLst>
                  <a:outerShdw dist="38100" dir="2700000" algn="tl" rotWithShape="0">
                    <a:prstClr val="black"/>
                  </a:outerShdw>
                </a:effectLst>
                <a:uLnTx/>
                <a:uFillTx/>
                <a:latin typeface="Aptos" panose="02110004020202020204"/>
                <a:ea typeface="+mn-ea"/>
                <a:cs typeface="+mn-cs"/>
              </a:rPr>
              <a:t>LA PREPARACIÓN DEL MODELO </a:t>
            </a:r>
          </a:p>
        </p:txBody>
      </p:sp>
      <p:sp>
        <p:nvSpPr>
          <p:cNvPr id="5" name="CuadroTexto 4">
            <a:extLst>
              <a:ext uri="{FF2B5EF4-FFF2-40B4-BE49-F238E27FC236}">
                <a16:creationId xmlns:a16="http://schemas.microsoft.com/office/drawing/2014/main" id="{552A72E1-C828-BC50-B9DC-F0FAB4AC551C}"/>
              </a:ext>
            </a:extLst>
          </p:cNvPr>
          <p:cNvSpPr txBox="1"/>
          <p:nvPr/>
        </p:nvSpPr>
        <p:spPr>
          <a:xfrm>
            <a:off x="0" y="585969"/>
            <a:ext cx="12192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“Mira, yo he llamado por nombre a </a:t>
            </a:r>
            <a:r>
              <a:rPr kumimoji="0" lang="es-ES" sz="1800" b="1" i="0" u="none" strike="noStrike" kern="1200" cap="none" spc="0" normalizeH="0" baseline="0" noProof="0" dirty="0" err="1">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Bezaleel</a:t>
            </a:r>
            <a:r>
              <a:rPr kumimoji="0" lang="es-ES"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 hijo de Uri, hijo de Hur, de la tribu de Judá; y lo he llenado del Espíritu de Dios, en sabiduría y en inteligencia, en ciencia y en todo arte” </a:t>
            </a:r>
            <a:r>
              <a:rPr kumimoji="0" lang="es-ES"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(Éxodo 31:2-3)</a:t>
            </a:r>
            <a:endParaRPr kumimoji="0" lang="es-ES"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E6D3600C-D20D-E505-1321-8C6B0831133E}"/>
              </a:ext>
            </a:extLst>
          </p:cNvPr>
          <p:cNvSpPr txBox="1"/>
          <p:nvPr/>
        </p:nvSpPr>
        <p:spPr>
          <a:xfrm>
            <a:off x="139298" y="2835585"/>
            <a:ext cx="120527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Aunque Dios le dio a Moisés instrucciones muy detalladas sobre la construcción, no le indicó todos los detalles. ¿Qué aspecto debía tener la fuente de bronce, los querubines, las mitras de los sacerdotes, etc.? Así daba oportunidad para que el Espíritu Santo trabajase con los dones de los constructores.</a:t>
            </a:r>
          </a:p>
        </p:txBody>
      </p:sp>
      <p:graphicFrame>
        <p:nvGraphicFramePr>
          <p:cNvPr id="21" name="Diagrama 20">
            <a:extLst>
              <a:ext uri="{FF2B5EF4-FFF2-40B4-BE49-F238E27FC236}">
                <a16:creationId xmlns:a16="http://schemas.microsoft.com/office/drawing/2014/main" id="{8CE3ACC5-CD2A-B724-68F5-BA680048716A}"/>
              </a:ext>
            </a:extLst>
          </p:cNvPr>
          <p:cNvGraphicFramePr/>
          <p:nvPr/>
        </p:nvGraphicFramePr>
        <p:xfrm>
          <a:off x="139297" y="4192768"/>
          <a:ext cx="9042803" cy="1015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CC4EA6D-F2A9-CE81-B98D-8314FDE4142C}"/>
              </a:ext>
            </a:extLst>
          </p:cNvPr>
          <p:cNvSpPr txBox="1"/>
          <p:nvPr/>
        </p:nvSpPr>
        <p:spPr>
          <a:xfrm>
            <a:off x="139297" y="5179136"/>
            <a:ext cx="91483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medio de las instrucciones sobre la construcción del santuario, aparece una mención especial al sábado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Éx</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31:12-17). ¿Qué tiene que ver el sábado con todo esto?</a:t>
            </a:r>
          </a:p>
        </p:txBody>
      </p:sp>
      <p:pic>
        <p:nvPicPr>
          <p:cNvPr id="4" name="Imagen 3" descr="Imagen que contiene viejo, mujer, hombre, edificio&#10;&#10;El contenido generado por IA puede ser incorrecto.">
            <a:extLst>
              <a:ext uri="{FF2B5EF4-FFF2-40B4-BE49-F238E27FC236}">
                <a16:creationId xmlns:a16="http://schemas.microsoft.com/office/drawing/2014/main" id="{4B751FA8-B83A-79A0-B5E7-5A1857554B1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9299" y="1290095"/>
            <a:ext cx="2294710"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echo de madera, hombre&#10;&#10;El contenido generado por IA puede ser incorrecto.">
            <a:extLst>
              <a:ext uri="{FF2B5EF4-FFF2-40B4-BE49-F238E27FC236}">
                <a16:creationId xmlns:a16="http://schemas.microsoft.com/office/drawing/2014/main" id="{5C4065DC-A760-1132-3A72-1122A319523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753827" y="1290095"/>
            <a:ext cx="2298874"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descr="Dibujo de una persona&#10;&#10;El contenido generado por IA puede ser incorrecto.">
            <a:extLst>
              <a:ext uri="{FF2B5EF4-FFF2-40B4-BE49-F238E27FC236}">
                <a16:creationId xmlns:a16="http://schemas.microsoft.com/office/drawing/2014/main" id="{FF0E58F8-5EEE-8EB4-A932-303470BA047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348758" y="1290095"/>
            <a:ext cx="2294409"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descr="Imagen que contiene tabla, persona, interior, hombre&#10;&#10;El contenido generado por IA puede ser incorrecto.">
            <a:extLst>
              <a:ext uri="{FF2B5EF4-FFF2-40B4-BE49-F238E27FC236}">
                <a16:creationId xmlns:a16="http://schemas.microsoft.com/office/drawing/2014/main" id="{B6BABA63-94D6-C41C-A57C-C31AC6028E9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949740" y="1290095"/>
            <a:ext cx="2288357" cy="1545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descr="Imagen que contiene tabla, mujer, viejo, silla&#10;&#10;El contenido generado por IA puede ser incorrecto.">
            <a:extLst>
              <a:ext uri="{FF2B5EF4-FFF2-40B4-BE49-F238E27FC236}">
                <a16:creationId xmlns:a16="http://schemas.microsoft.com/office/drawing/2014/main" id="{CED48037-2F9B-25AB-C7EF-F2E08FCAA5C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544670" y="1290095"/>
            <a:ext cx="2294409"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descr="Un grupo de personas de pie sobre pasto&#10;&#10;El contenido generado por IA puede ser incorrecto.">
            <a:extLst>
              <a:ext uri="{FF2B5EF4-FFF2-40B4-BE49-F238E27FC236}">
                <a16:creationId xmlns:a16="http://schemas.microsoft.com/office/drawing/2014/main" id="{F61E1F17-AA17-1371-6D56-F22F1161D55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9079017" y="3999674"/>
            <a:ext cx="3112982" cy="2915886"/>
          </a:xfrm>
          <a:prstGeom prst="ellipse">
            <a:avLst/>
          </a:prstGeom>
          <a:ln>
            <a:noFill/>
          </a:ln>
          <a:effectLst>
            <a:softEdge rad="112500"/>
          </a:effectLst>
        </p:spPr>
      </p:pic>
      <p:sp>
        <p:nvSpPr>
          <p:cNvPr id="7" name="CuadroTexto 6">
            <a:extLst>
              <a:ext uri="{FF2B5EF4-FFF2-40B4-BE49-F238E27FC236}">
                <a16:creationId xmlns:a16="http://schemas.microsoft.com/office/drawing/2014/main" id="{477FA3A4-7F45-DEB0-A71B-D0AACF32B63B}"/>
              </a:ext>
            </a:extLst>
          </p:cNvPr>
          <p:cNvSpPr txBox="1"/>
          <p:nvPr/>
        </p:nvSpPr>
        <p:spPr>
          <a:xfrm>
            <a:off x="139296" y="3821953"/>
            <a:ext cx="120527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Para estos detalles, el Espíritu Santo dotó de dones especiales a:</a:t>
            </a:r>
          </a:p>
        </p:txBody>
      </p:sp>
      <p:sp>
        <p:nvSpPr>
          <p:cNvPr id="11" name="CuadroTexto 10">
            <a:extLst>
              <a:ext uri="{FF2B5EF4-FFF2-40B4-BE49-F238E27FC236}">
                <a16:creationId xmlns:a16="http://schemas.microsoft.com/office/drawing/2014/main" id="{5699DB4C-72F9-5A45-C9ED-FFCF207484E4}"/>
              </a:ext>
            </a:extLst>
          </p:cNvPr>
          <p:cNvSpPr txBox="1"/>
          <p:nvPr/>
        </p:nvSpPr>
        <p:spPr>
          <a:xfrm>
            <a:off x="139296" y="6165503"/>
            <a:ext cx="904280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santidad es la clave. Para acercarse al Dios Santo, debemos ser santos como Él. El sábado es esa señal de esa santidad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Éx</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31:13; Ez. 20:12, 20).</a:t>
            </a:r>
          </a:p>
        </p:txBody>
      </p:sp>
    </p:spTree>
    <p:extLst>
      <p:ext uri="{BB962C8B-B14F-4D97-AF65-F5344CB8AC3E}">
        <p14:creationId xmlns:p14="http://schemas.microsoft.com/office/powerpoint/2010/main" val="298831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3"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anim calcmode="lin" valueType="num">
                                      <p:cBhvr>
                                        <p:cTn id="17" dur="400" fill="hold"/>
                                        <p:tgtEl>
                                          <p:spTgt spid="5"/>
                                        </p:tgtEl>
                                        <p:attrNameLst>
                                          <p:attrName>ppt_x</p:attrName>
                                        </p:attrNameLst>
                                      </p:cBhvr>
                                      <p:tavLst>
                                        <p:tav tm="0">
                                          <p:val>
                                            <p:strVal val="#ppt_x"/>
                                          </p:val>
                                        </p:tav>
                                        <p:tav tm="100000">
                                          <p:val>
                                            <p:strVal val="#ppt_x"/>
                                          </p:val>
                                        </p:tav>
                                      </p:tavLst>
                                    </p:anim>
                                    <p:anim calcmode="lin" valueType="num">
                                      <p:cBhvr>
                                        <p:cTn id="18" dur="400" fill="hold"/>
                                        <p:tgtEl>
                                          <p:spTgt spid="5"/>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1000"/>
                                        <p:tgtEl>
                                          <p:spTgt spid="4"/>
                                        </p:tgtEl>
                                      </p:cBhvr>
                                    </p:animEffect>
                                  </p:childTnLst>
                                </p:cTn>
                              </p:par>
                              <p:par>
                                <p:cTn id="26" presetID="14" presetClass="entr" presetSubtype="10" fill="hold" nodeType="withEffect">
                                  <p:stCondLst>
                                    <p:cond delay="200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1000"/>
                                        <p:tgtEl>
                                          <p:spTgt spid="10"/>
                                        </p:tgtEl>
                                      </p:cBhvr>
                                    </p:animEffect>
                                  </p:childTnLst>
                                </p:cTn>
                              </p:par>
                              <p:par>
                                <p:cTn id="29" presetID="14" presetClass="entr" presetSubtype="10" fill="hold" nodeType="withEffect">
                                  <p:stCondLst>
                                    <p:cond delay="150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1000"/>
                                        <p:tgtEl>
                                          <p:spTgt spid="12"/>
                                        </p:tgtEl>
                                      </p:cBhvr>
                                    </p:animEffect>
                                  </p:childTnLst>
                                </p:cTn>
                              </p:par>
                              <p:par>
                                <p:cTn id="32" presetID="14" presetClass="entr" presetSubtype="10"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1000"/>
                                        <p:tgtEl>
                                          <p:spTgt spid="14"/>
                                        </p:tgtEl>
                                      </p:cBhvr>
                                    </p:animEffect>
                                  </p:childTnLst>
                                </p:cTn>
                              </p:par>
                              <p:par>
                                <p:cTn id="35" presetID="14" presetClass="entr" presetSubtype="10" fill="hold" nodeType="withEffect">
                                  <p:stCondLst>
                                    <p:cond delay="50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1000"/>
                                        <p:tgtEl>
                                          <p:spTgt spid="16"/>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1">
                                            <p:graphicEl>
                                              <a:dgm id="{EF3CCA59-81A0-4CFB-9BD7-693127657E33}"/>
                                            </p:graphicEl>
                                          </p:spTgt>
                                        </p:tgtEl>
                                        <p:attrNameLst>
                                          <p:attrName>style.visibility</p:attrName>
                                        </p:attrNameLst>
                                      </p:cBhvr>
                                      <p:to>
                                        <p:strVal val="visible"/>
                                      </p:to>
                                    </p:set>
                                    <p:anim calcmode="lin" valueType="num">
                                      <p:cBhvr>
                                        <p:cTn id="51" dur="500" fill="hold"/>
                                        <p:tgtEl>
                                          <p:spTgt spid="21">
                                            <p:graphicEl>
                                              <a:dgm id="{EF3CCA59-81A0-4CFB-9BD7-693127657E33}"/>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1">
                                            <p:graphicEl>
                                              <a:dgm id="{EF3CCA59-81A0-4CFB-9BD7-693127657E33}"/>
                                            </p:graphicEl>
                                          </p:spTgt>
                                        </p:tgtEl>
                                        <p:attrNameLst>
                                          <p:attrName>ppt_y</p:attrName>
                                        </p:attrNameLst>
                                      </p:cBhvr>
                                      <p:tavLst>
                                        <p:tav tm="0">
                                          <p:val>
                                            <p:strVal val="#ppt_y"/>
                                          </p:val>
                                        </p:tav>
                                        <p:tav tm="100000">
                                          <p:val>
                                            <p:strVal val="#ppt_y"/>
                                          </p:val>
                                        </p:tav>
                                      </p:tavLst>
                                    </p:anim>
                                    <p:anim calcmode="lin" valueType="num">
                                      <p:cBhvr>
                                        <p:cTn id="53" dur="500" fill="hold"/>
                                        <p:tgtEl>
                                          <p:spTgt spid="21">
                                            <p:graphicEl>
                                              <a:dgm id="{EF3CCA59-81A0-4CFB-9BD7-693127657E33}"/>
                                            </p:graphicEl>
                                          </p:spTgt>
                                        </p:tgtEl>
                                        <p:attrNameLst>
                                          <p:attrName>ppt_w</p:attrName>
                                        </p:attrNameLst>
                                      </p:cBhvr>
                                      <p:tavLst>
                                        <p:tav tm="0">
                                          <p:val>
                                            <p:fltVal val="0"/>
                                          </p:val>
                                        </p:tav>
                                        <p:tav tm="100000">
                                          <p:val>
                                            <p:strVal val="#ppt_w"/>
                                          </p:val>
                                        </p:tav>
                                      </p:tavLst>
                                    </p:anim>
                                    <p:anim calcmode="lin" valueType="num">
                                      <p:cBhvr>
                                        <p:cTn id="54" dur="500" fill="hold"/>
                                        <p:tgtEl>
                                          <p:spTgt spid="21">
                                            <p:graphicEl>
                                              <a:dgm id="{EF3CCA59-81A0-4CFB-9BD7-693127657E33}"/>
                                            </p:graphicEl>
                                          </p:spTgt>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1">
                                            <p:graphicEl>
                                              <a:dgm id="{B86DC855-AC6E-41F5-85A1-2802CAC9C2B8}"/>
                                            </p:graphicEl>
                                          </p:spTgt>
                                        </p:tgtEl>
                                        <p:attrNameLst>
                                          <p:attrName>style.visibility</p:attrName>
                                        </p:attrNameLst>
                                      </p:cBhvr>
                                      <p:to>
                                        <p:strVal val="visible"/>
                                      </p:to>
                                    </p:set>
                                    <p:animEffect transition="in" filter="wipe(left)">
                                      <p:cBhvr>
                                        <p:cTn id="58" dur="500"/>
                                        <p:tgtEl>
                                          <p:spTgt spid="21">
                                            <p:graphicEl>
                                              <a:dgm id="{B86DC855-AC6E-41F5-85A1-2802CAC9C2B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21">
                                            <p:graphicEl>
                                              <a:dgm id="{95EC20E9-3580-42EE-8128-37BE0DCED7C8}"/>
                                            </p:graphicEl>
                                          </p:spTgt>
                                        </p:tgtEl>
                                        <p:attrNameLst>
                                          <p:attrName>style.visibility</p:attrName>
                                        </p:attrNameLst>
                                      </p:cBhvr>
                                      <p:to>
                                        <p:strVal val="visible"/>
                                      </p:to>
                                    </p:set>
                                    <p:anim calcmode="lin" valueType="num">
                                      <p:cBhvr>
                                        <p:cTn id="63" dur="500" fill="hold"/>
                                        <p:tgtEl>
                                          <p:spTgt spid="21">
                                            <p:graphicEl>
                                              <a:dgm id="{95EC20E9-3580-42EE-8128-37BE0DCED7C8}"/>
                                            </p:graphicEl>
                                          </p:spTgt>
                                        </p:tgtEl>
                                        <p:attrNameLst>
                                          <p:attrName>ppt_x</p:attrName>
                                        </p:attrNameLst>
                                      </p:cBhvr>
                                      <p:tavLst>
                                        <p:tav tm="0">
                                          <p:val>
                                            <p:strVal val="#ppt_x-#ppt_w/2"/>
                                          </p:val>
                                        </p:tav>
                                        <p:tav tm="100000">
                                          <p:val>
                                            <p:strVal val="#ppt_x"/>
                                          </p:val>
                                        </p:tav>
                                      </p:tavLst>
                                    </p:anim>
                                    <p:anim calcmode="lin" valueType="num">
                                      <p:cBhvr>
                                        <p:cTn id="64" dur="500" fill="hold"/>
                                        <p:tgtEl>
                                          <p:spTgt spid="21">
                                            <p:graphicEl>
                                              <a:dgm id="{95EC20E9-3580-42EE-8128-37BE0DCED7C8}"/>
                                            </p:graphicEl>
                                          </p:spTgt>
                                        </p:tgtEl>
                                        <p:attrNameLst>
                                          <p:attrName>ppt_y</p:attrName>
                                        </p:attrNameLst>
                                      </p:cBhvr>
                                      <p:tavLst>
                                        <p:tav tm="0">
                                          <p:val>
                                            <p:strVal val="#ppt_y"/>
                                          </p:val>
                                        </p:tav>
                                        <p:tav tm="100000">
                                          <p:val>
                                            <p:strVal val="#ppt_y"/>
                                          </p:val>
                                        </p:tav>
                                      </p:tavLst>
                                    </p:anim>
                                    <p:anim calcmode="lin" valueType="num">
                                      <p:cBhvr>
                                        <p:cTn id="65" dur="500" fill="hold"/>
                                        <p:tgtEl>
                                          <p:spTgt spid="21">
                                            <p:graphicEl>
                                              <a:dgm id="{95EC20E9-3580-42EE-8128-37BE0DCED7C8}"/>
                                            </p:graphicEl>
                                          </p:spTgt>
                                        </p:tgtEl>
                                        <p:attrNameLst>
                                          <p:attrName>ppt_w</p:attrName>
                                        </p:attrNameLst>
                                      </p:cBhvr>
                                      <p:tavLst>
                                        <p:tav tm="0">
                                          <p:val>
                                            <p:fltVal val="0"/>
                                          </p:val>
                                        </p:tav>
                                        <p:tav tm="100000">
                                          <p:val>
                                            <p:strVal val="#ppt_w"/>
                                          </p:val>
                                        </p:tav>
                                      </p:tavLst>
                                    </p:anim>
                                    <p:anim calcmode="lin" valueType="num">
                                      <p:cBhvr>
                                        <p:cTn id="66" dur="500" fill="hold"/>
                                        <p:tgtEl>
                                          <p:spTgt spid="21">
                                            <p:graphicEl>
                                              <a:dgm id="{95EC20E9-3580-42EE-8128-37BE0DCED7C8}"/>
                                            </p:graphicEl>
                                          </p:spTgt>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graphicEl>
                                              <a:dgm id="{B4916A51-CBAE-40C0-8E7D-0AD618C29DEF}"/>
                                            </p:graphicEl>
                                          </p:spTgt>
                                        </p:tgtEl>
                                        <p:attrNameLst>
                                          <p:attrName>style.visibility</p:attrName>
                                        </p:attrNameLst>
                                      </p:cBhvr>
                                      <p:to>
                                        <p:strVal val="visible"/>
                                      </p:to>
                                    </p:set>
                                    <p:animEffect transition="in" filter="wipe(left)">
                                      <p:cBhvr>
                                        <p:cTn id="70" dur="500"/>
                                        <p:tgtEl>
                                          <p:spTgt spid="21">
                                            <p:graphicEl>
                                              <a:dgm id="{B4916A51-CBAE-40C0-8E7D-0AD618C29DEF}"/>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grpId="0" nodeType="clickEffect">
                                  <p:stCondLst>
                                    <p:cond delay="0"/>
                                  </p:stCondLst>
                                  <p:childTnLst>
                                    <p:set>
                                      <p:cBhvr>
                                        <p:cTn id="74" dur="1" fill="hold">
                                          <p:stCondLst>
                                            <p:cond delay="0"/>
                                          </p:stCondLst>
                                        </p:cTn>
                                        <p:tgtEl>
                                          <p:spTgt spid="21">
                                            <p:graphicEl>
                                              <a:dgm id="{AD88A7F4-3CC8-4AD8-9946-F05F96607909}"/>
                                            </p:graphicEl>
                                          </p:spTgt>
                                        </p:tgtEl>
                                        <p:attrNameLst>
                                          <p:attrName>style.visibility</p:attrName>
                                        </p:attrNameLst>
                                      </p:cBhvr>
                                      <p:to>
                                        <p:strVal val="visible"/>
                                      </p:to>
                                    </p:set>
                                    <p:anim calcmode="lin" valueType="num">
                                      <p:cBhvr>
                                        <p:cTn id="75" dur="500" fill="hold"/>
                                        <p:tgtEl>
                                          <p:spTgt spid="21">
                                            <p:graphicEl>
                                              <a:dgm id="{AD88A7F4-3CC8-4AD8-9946-F05F96607909}"/>
                                            </p:graphicEl>
                                          </p:spTgt>
                                        </p:tgtEl>
                                        <p:attrNameLst>
                                          <p:attrName>ppt_x</p:attrName>
                                        </p:attrNameLst>
                                      </p:cBhvr>
                                      <p:tavLst>
                                        <p:tav tm="0">
                                          <p:val>
                                            <p:strVal val="#ppt_x-#ppt_w/2"/>
                                          </p:val>
                                        </p:tav>
                                        <p:tav tm="100000">
                                          <p:val>
                                            <p:strVal val="#ppt_x"/>
                                          </p:val>
                                        </p:tav>
                                      </p:tavLst>
                                    </p:anim>
                                    <p:anim calcmode="lin" valueType="num">
                                      <p:cBhvr>
                                        <p:cTn id="76" dur="500" fill="hold"/>
                                        <p:tgtEl>
                                          <p:spTgt spid="21">
                                            <p:graphicEl>
                                              <a:dgm id="{AD88A7F4-3CC8-4AD8-9946-F05F96607909}"/>
                                            </p:graphicEl>
                                          </p:spTgt>
                                        </p:tgtEl>
                                        <p:attrNameLst>
                                          <p:attrName>ppt_y</p:attrName>
                                        </p:attrNameLst>
                                      </p:cBhvr>
                                      <p:tavLst>
                                        <p:tav tm="0">
                                          <p:val>
                                            <p:strVal val="#ppt_y"/>
                                          </p:val>
                                        </p:tav>
                                        <p:tav tm="100000">
                                          <p:val>
                                            <p:strVal val="#ppt_y"/>
                                          </p:val>
                                        </p:tav>
                                      </p:tavLst>
                                    </p:anim>
                                    <p:anim calcmode="lin" valueType="num">
                                      <p:cBhvr>
                                        <p:cTn id="77" dur="500" fill="hold"/>
                                        <p:tgtEl>
                                          <p:spTgt spid="21">
                                            <p:graphicEl>
                                              <a:dgm id="{AD88A7F4-3CC8-4AD8-9946-F05F96607909}"/>
                                            </p:graphicEl>
                                          </p:spTgt>
                                        </p:tgtEl>
                                        <p:attrNameLst>
                                          <p:attrName>ppt_w</p:attrName>
                                        </p:attrNameLst>
                                      </p:cBhvr>
                                      <p:tavLst>
                                        <p:tav tm="0">
                                          <p:val>
                                            <p:fltVal val="0"/>
                                          </p:val>
                                        </p:tav>
                                        <p:tav tm="100000">
                                          <p:val>
                                            <p:strVal val="#ppt_w"/>
                                          </p:val>
                                        </p:tav>
                                      </p:tavLst>
                                    </p:anim>
                                    <p:anim calcmode="lin" valueType="num">
                                      <p:cBhvr>
                                        <p:cTn id="78" dur="500" fill="hold"/>
                                        <p:tgtEl>
                                          <p:spTgt spid="21">
                                            <p:graphicEl>
                                              <a:dgm id="{AD88A7F4-3CC8-4AD8-9946-F05F96607909}"/>
                                            </p:graphicEl>
                                          </p:spTgt>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1">
                                            <p:graphicEl>
                                              <a:dgm id="{0BDC1970-CBA1-4720-A341-1B8D5022877C}"/>
                                            </p:graphicEl>
                                          </p:spTgt>
                                        </p:tgtEl>
                                        <p:attrNameLst>
                                          <p:attrName>style.visibility</p:attrName>
                                        </p:attrNameLst>
                                      </p:cBhvr>
                                      <p:to>
                                        <p:strVal val="visible"/>
                                      </p:to>
                                    </p:set>
                                    <p:animEffect transition="in" filter="wipe(left)">
                                      <p:cBhvr>
                                        <p:cTn id="82" dur="500"/>
                                        <p:tgtEl>
                                          <p:spTgt spid="21">
                                            <p:graphicEl>
                                              <a:dgm id="{0BDC1970-CBA1-4720-A341-1B8D5022877C}"/>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288"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strVal val="4/3*#ppt_w"/>
                                          </p:val>
                                        </p:tav>
                                        <p:tav tm="100000">
                                          <p:val>
                                            <p:strVal val="#ppt_w"/>
                                          </p:val>
                                        </p:tav>
                                      </p:tavLst>
                                    </p:anim>
                                    <p:anim calcmode="lin" valueType="num">
                                      <p:cBhvr>
                                        <p:cTn id="88" dur="500" fill="hold"/>
                                        <p:tgtEl>
                                          <p:spTgt spid="18"/>
                                        </p:tgtEl>
                                        <p:attrNameLst>
                                          <p:attrName>ppt_h</p:attrName>
                                        </p:attrNameLst>
                                      </p:cBhvr>
                                      <p:tavLst>
                                        <p:tav tm="0">
                                          <p:val>
                                            <p:strVal val="4/3*#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5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left)">
                                      <p:cBhvr>
                                        <p:cTn id="9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1" grpId="0" uiExpand="1">
        <p:bldSub>
          <a:bldDgm bld="one"/>
        </p:bldSub>
      </p:bldGraphic>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283523-96DA-495B-C380-0C763AE606F0}"/>
              </a:ext>
            </a:extLst>
          </p:cNvPr>
          <p:cNvSpPr txBox="1"/>
          <p:nvPr/>
        </p:nvSpPr>
        <p:spPr>
          <a:xfrm>
            <a:off x="2355613" y="259249"/>
            <a:ext cx="7702787" cy="6201698"/>
          </a:xfrm>
          <a:prstGeom prst="rect">
            <a:avLst/>
          </a:prstGeom>
          <a:noFill/>
        </p:spPr>
        <p:txBody>
          <a:bodyPr wrap="square">
            <a:spAutoFit/>
          </a:bodyPr>
          <a:lstStyle/>
          <a:p>
            <a:pPr>
              <a:spcBef>
                <a:spcPts val="600"/>
              </a:spcBef>
            </a:pPr>
            <a:r>
              <a:rPr lang="es-ES" sz="2800" b="1" dirty="0">
                <a:latin typeface="Constantia" panose="02030602050306030303" pitchFamily="18" charset="0"/>
              </a:rPr>
              <a:t>“En cuanto a la construcción del santuario como morada de Dios, Moisés recibió instrucciones para hacerlo de acuerdo con el modelo de las cosas que estaban en los cielos. El Señor lo llamó al monte y le reveló las cosas celestiales; y el tabernáculo, con todo lo perteneciente a él, fue construido a semejanza de ellas.</a:t>
            </a:r>
          </a:p>
          <a:p>
            <a:pPr>
              <a:spcBef>
                <a:spcPts val="600"/>
              </a:spcBef>
            </a:pPr>
            <a:r>
              <a:rPr lang="es-ES" sz="2800" b="1" dirty="0">
                <a:latin typeface="Constantia" panose="02030602050306030303" pitchFamily="18" charset="0"/>
              </a:rPr>
              <a:t>Así reveló Dios a Israel, al cual deseaba hacer morada suya, su glorioso ideal del carácter. […] Pero por sí mismos, eran impotentes para alcanzar ese ideal. La revelación del Sinaí únicamente podía impresionarlos con su necesidad e impotencia”</a:t>
            </a:r>
          </a:p>
        </p:txBody>
      </p:sp>
      <p:sp>
        <p:nvSpPr>
          <p:cNvPr id="4" name="CuadroTexto 3">
            <a:extLst>
              <a:ext uri="{FF2B5EF4-FFF2-40B4-BE49-F238E27FC236}">
                <a16:creationId xmlns:a16="http://schemas.microsoft.com/office/drawing/2014/main" id="{070D5D18-6EDB-D910-C040-6798799986FE}"/>
              </a:ext>
            </a:extLst>
          </p:cNvPr>
          <p:cNvSpPr txBox="1"/>
          <p:nvPr/>
        </p:nvSpPr>
        <p:spPr>
          <a:xfrm>
            <a:off x="6994035" y="6429474"/>
            <a:ext cx="3064365" cy="338554"/>
          </a:xfrm>
          <a:prstGeom prst="rect">
            <a:avLst/>
          </a:prstGeom>
          <a:noFill/>
        </p:spPr>
        <p:txBody>
          <a:bodyPr wrap="none" rtlCol="0">
            <a:spAutoFit/>
          </a:bodyPr>
          <a:lstStyle/>
          <a:p>
            <a:pPr algn="r"/>
            <a:r>
              <a:rPr lang="es-ES" sz="1600" b="1" dirty="0"/>
              <a:t>E. G. W. (La educación, pág. 35)</a:t>
            </a:r>
          </a:p>
        </p:txBody>
      </p:sp>
    </p:spTree>
    <p:extLst>
      <p:ext uri="{BB962C8B-B14F-4D97-AF65-F5344CB8AC3E}">
        <p14:creationId xmlns:p14="http://schemas.microsoft.com/office/powerpoint/2010/main" val="122118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Imagen 1" descr="Imagen que contiene hombre, montaña, mujer, gente&#10;&#10;El contenido generado por IA puede ser incorrecto.">
            <a:extLst>
              <a:ext uri="{FF2B5EF4-FFF2-40B4-BE49-F238E27FC236}">
                <a16:creationId xmlns:a16="http://schemas.microsoft.com/office/drawing/2014/main" id="{439FFFEE-EBAB-7E31-A43B-140C48B0730D}"/>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0" y="10"/>
            <a:ext cx="12191980" cy="4998214"/>
          </a:xfrm>
          <a:prstGeom prst="rect">
            <a:avLst/>
          </a:prstGeom>
        </p:spPr>
      </p:pic>
      <p:sp>
        <p:nvSpPr>
          <p:cNvPr id="10" name="Rectangle: Rounded Corners 9">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4447540"/>
            <a:ext cx="9382538" cy="685800"/>
          </a:xfrm>
          <a:prstGeom prst="roundRect">
            <a:avLst>
              <a:gd name="adj" fmla="val 0"/>
            </a:avLst>
          </a:prstGeom>
          <a:solidFill>
            <a:srgbClr val="F3E699"/>
          </a:solidFill>
          <a:ln>
            <a:noFill/>
          </a:ln>
          <a:effectLst>
            <a:innerShdw blurRad="546100">
              <a:srgbClr val="EAAB1E"/>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05FF77E7-B6BF-AD31-F714-36BFB98DB1B6}"/>
              </a:ext>
            </a:extLst>
          </p:cNvPr>
          <p:cNvSpPr txBox="1"/>
          <p:nvPr/>
        </p:nvSpPr>
        <p:spPr>
          <a:xfrm>
            <a:off x="0" y="5143282"/>
            <a:ext cx="12191980" cy="156966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“Y Moisés vino y contó al pueblo todas las palabras del Señor y todas las leyes. Y el pueblo respondió a una voz: ‘Haremos todo lo que el Señor ha dicho’ ” </a:t>
            </a:r>
            <a:r>
              <a:rPr kumimoji="0" lang="es-ES" sz="24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Éxodo 24:3</a:t>
            </a:r>
          </a:p>
        </p:txBody>
      </p:sp>
    </p:spTree>
    <p:extLst>
      <p:ext uri="{BB962C8B-B14F-4D97-AF65-F5344CB8AC3E}">
        <p14:creationId xmlns:p14="http://schemas.microsoft.com/office/powerpoint/2010/main" val="178654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7F06122-479C-6BD8-B7FF-1A5620C21874}"/>
              </a:ext>
            </a:extLst>
          </p:cNvPr>
          <p:cNvSpPr txBox="1"/>
          <p:nvPr/>
        </p:nvSpPr>
        <p:spPr>
          <a:xfrm>
            <a:off x="6210300" y="3857625"/>
            <a:ext cx="5705475" cy="2862322"/>
          </a:xfrm>
          <a:prstGeom prst="rect">
            <a:avLst/>
          </a:prstGeom>
          <a:noFill/>
        </p:spPr>
        <p:txBody>
          <a:bodyPr wrap="square" rtlCol="0">
            <a:spAutoFit/>
          </a:bodyPr>
          <a:lstStyle/>
          <a:p>
            <a:pPr>
              <a:spcBef>
                <a:spcPts val="600"/>
              </a:spcBef>
            </a:pPr>
            <a:r>
              <a:rPr lang="es-ES" sz="2000" b="1" dirty="0">
                <a:solidFill>
                  <a:srgbClr val="FFEC00"/>
                </a:solidFill>
                <a:effectLst>
                  <a:outerShdw blurRad="38100" dist="38100" dir="2700000" algn="tl">
                    <a:srgbClr val="000000">
                      <a:alpha val="43137"/>
                    </a:srgbClr>
                  </a:outerShdw>
                </a:effectLst>
                <a:highlight>
                  <a:srgbClr val="4200FF"/>
                </a:highlight>
              </a:rPr>
              <a:t> El pacto:</a:t>
            </a:r>
          </a:p>
          <a:p>
            <a:pPr lvl="1">
              <a:spcBef>
                <a:spcPts val="600"/>
              </a:spcBef>
            </a:pPr>
            <a:r>
              <a:rPr lang="es-ES" sz="2000" b="1" dirty="0"/>
              <a:t>La sangre del pacto (Éxodo 24:1-6, 8)</a:t>
            </a:r>
          </a:p>
          <a:p>
            <a:pPr lvl="1">
              <a:spcBef>
                <a:spcPts val="600"/>
              </a:spcBef>
            </a:pPr>
            <a:r>
              <a:rPr lang="es-ES" sz="2000" b="1" dirty="0"/>
              <a:t>El cumplimiento del pacto (Éxodo 24:7)</a:t>
            </a:r>
          </a:p>
          <a:p>
            <a:pPr lvl="1">
              <a:spcBef>
                <a:spcPts val="600"/>
              </a:spcBef>
            </a:pPr>
            <a:r>
              <a:rPr lang="es-ES" sz="2000" b="1" dirty="0"/>
              <a:t>La comida del pacto (Éxodo 24:9-18)</a:t>
            </a:r>
          </a:p>
          <a:p>
            <a:pPr>
              <a:spcBef>
                <a:spcPts val="1800"/>
              </a:spcBef>
            </a:pPr>
            <a:r>
              <a:rPr lang="es-ES" sz="2000" b="1" dirty="0">
                <a:solidFill>
                  <a:srgbClr val="D3FF19"/>
                </a:solidFill>
                <a:effectLst>
                  <a:outerShdw blurRad="38100" dist="38100" dir="2700000" algn="tl">
                    <a:srgbClr val="000000">
                      <a:alpha val="43137"/>
                    </a:srgbClr>
                  </a:outerShdw>
                </a:effectLst>
                <a:highlight>
                  <a:srgbClr val="9100C4"/>
                </a:highlight>
              </a:rPr>
              <a:t> El modelo:</a:t>
            </a:r>
          </a:p>
          <a:p>
            <a:pPr lvl="1">
              <a:spcBef>
                <a:spcPts val="600"/>
              </a:spcBef>
            </a:pPr>
            <a:r>
              <a:rPr lang="es-ES" sz="2000" b="1" dirty="0"/>
              <a:t>El propósito del modelo (Éxodo 25:1-9)</a:t>
            </a:r>
          </a:p>
          <a:p>
            <a:pPr lvl="1">
              <a:spcBef>
                <a:spcPts val="600"/>
              </a:spcBef>
            </a:pPr>
            <a:r>
              <a:rPr lang="es-ES" sz="2000" b="1" dirty="0"/>
              <a:t>La preparación del modelo (Éxodo 31:1-18)</a:t>
            </a:r>
          </a:p>
        </p:txBody>
      </p:sp>
      <p:sp>
        <p:nvSpPr>
          <p:cNvPr id="3" name="CuadroTexto 2">
            <a:extLst>
              <a:ext uri="{FF2B5EF4-FFF2-40B4-BE49-F238E27FC236}">
                <a16:creationId xmlns:a16="http://schemas.microsoft.com/office/drawing/2014/main" id="{58E85338-5679-FC9A-748B-C710C3661B8D}"/>
              </a:ext>
            </a:extLst>
          </p:cNvPr>
          <p:cNvSpPr txBox="1"/>
          <p:nvPr/>
        </p:nvSpPr>
        <p:spPr>
          <a:xfrm>
            <a:off x="258832" y="201643"/>
            <a:ext cx="6953250" cy="1015663"/>
          </a:xfrm>
          <a:prstGeom prst="rect">
            <a:avLst/>
          </a:prstGeom>
          <a:noFill/>
        </p:spPr>
        <p:txBody>
          <a:bodyPr wrap="square" rtlCol="0">
            <a:spAutoFit/>
          </a:bodyPr>
          <a:lstStyle/>
          <a:p>
            <a:pPr>
              <a:spcBef>
                <a:spcPts val="600"/>
              </a:spcBef>
            </a:pPr>
            <a:r>
              <a:rPr lang="es-ES" sz="2000" b="1" dirty="0"/>
              <a:t>Después de proclamar a viva voz los Diez Mandamientos, y de transmitir a Moisés un conjunto básico de leyes, Dios quiso hacer un pacto con Israel.</a:t>
            </a:r>
          </a:p>
        </p:txBody>
      </p:sp>
      <p:pic>
        <p:nvPicPr>
          <p:cNvPr id="5" name="Imagen 4" descr="Pintura de un grupo de personas en una montaña&#10;&#10;El contenido generado por IA puede ser incorrecto.">
            <a:extLst>
              <a:ext uri="{FF2B5EF4-FFF2-40B4-BE49-F238E27FC236}">
                <a16:creationId xmlns:a16="http://schemas.microsoft.com/office/drawing/2014/main" id="{4B93DC60-4A11-77E8-A2EE-333C304D0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4810" y="208806"/>
            <a:ext cx="4440965" cy="2938522"/>
          </a:xfrm>
          <a:prstGeom prst="snip2DiagRect">
            <a:avLst/>
          </a:prstGeom>
          <a:solidFill>
            <a:srgbClr val="FFFFFF">
              <a:shade val="85000"/>
            </a:srgbClr>
          </a:solidFill>
          <a:ln w="88900" cap="sq">
            <a:solidFill>
              <a:srgbClr val="F9A1C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5E657C33-71D6-3E7E-EA3A-D110FF4D58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6229" y="3687292"/>
            <a:ext cx="4614600" cy="3016209"/>
          </a:xfrm>
          <a:prstGeom prst="snip2DiagRect">
            <a:avLst/>
          </a:prstGeom>
          <a:solidFill>
            <a:srgbClr val="FFFFFF">
              <a:shade val="85000"/>
            </a:srgbClr>
          </a:solidFill>
          <a:ln w="88900" cap="sq">
            <a:solidFill>
              <a:srgbClr val="75B8D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El contenido generado por IA puede ser incorrecto.">
            <a:extLst>
              <a:ext uri="{FF2B5EF4-FFF2-40B4-BE49-F238E27FC236}">
                <a16:creationId xmlns:a16="http://schemas.microsoft.com/office/drawing/2014/main" id="{B1ED593F-3404-4766-86ED-85928FA584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34386" y="5049917"/>
            <a:ext cx="309624" cy="284438"/>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4C0F0DFB-6E59-B5A2-2D65-1D07F752D6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34386" y="6356091"/>
            <a:ext cx="309624" cy="284438"/>
          </a:xfrm>
          <a:prstGeom prst="rect">
            <a:avLst/>
          </a:prstGeom>
          <a:effectLst>
            <a:outerShdw blurRad="50800" dist="38100" dir="8100000" algn="tr" rotWithShape="0">
              <a:prstClr val="black">
                <a:alpha val="40000"/>
              </a:prstClr>
            </a:outerShdw>
          </a:effectLst>
        </p:spPr>
      </p:pic>
      <p:pic>
        <p:nvPicPr>
          <p:cNvPr id="21" name="Imagen 20" descr="Icono, nombre de la empresa&#10;&#10;El contenido generado por IA puede ser incorrecto.">
            <a:extLst>
              <a:ext uri="{FF2B5EF4-FFF2-40B4-BE49-F238E27FC236}">
                <a16:creationId xmlns:a16="http://schemas.microsoft.com/office/drawing/2014/main" id="{E4C70535-7981-B10A-0563-8DC365D37B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4386" y="4663709"/>
            <a:ext cx="309624" cy="284438"/>
          </a:xfrm>
          <a:prstGeom prst="rect">
            <a:avLst/>
          </a:prstGeom>
          <a:effectLst>
            <a:outerShdw blurRad="50800" dist="38100" dir="8100000" algn="tr" rotWithShape="0">
              <a:prstClr val="black">
                <a:alpha val="40000"/>
              </a:prstClr>
            </a:outerShdw>
          </a:effectLst>
        </p:spPr>
      </p:pic>
      <p:pic>
        <p:nvPicPr>
          <p:cNvPr id="23" name="Imagen 22" descr="Forma&#10;&#10;El contenido generado por IA puede ser incorrecto.">
            <a:extLst>
              <a:ext uri="{FF2B5EF4-FFF2-40B4-BE49-F238E27FC236}">
                <a16:creationId xmlns:a16="http://schemas.microsoft.com/office/drawing/2014/main" id="{4370924B-0707-C9D1-E72A-7591E01F5E7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34386" y="5982274"/>
            <a:ext cx="309624" cy="284438"/>
          </a:xfrm>
          <a:prstGeom prst="rect">
            <a:avLst/>
          </a:prstGeom>
          <a:effectLst>
            <a:outerShdw blurRad="50800" dist="38100" dir="8100000" algn="tr" rotWithShape="0">
              <a:prstClr val="black">
                <a:alpha val="40000"/>
              </a:prstClr>
            </a:outerShdw>
          </a:effectLst>
        </p:spPr>
      </p:pic>
      <p:pic>
        <p:nvPicPr>
          <p:cNvPr id="27" name="Imagen 26" descr="Logotipo, Icono, nombre de la empresa&#10;&#10;El contenido generado por IA puede ser incorrecto.">
            <a:extLst>
              <a:ext uri="{FF2B5EF4-FFF2-40B4-BE49-F238E27FC236}">
                <a16:creationId xmlns:a16="http://schemas.microsoft.com/office/drawing/2014/main" id="{8B313AD2-8DF7-91D6-3AC7-1C7412031BB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34386" y="4284272"/>
            <a:ext cx="309624" cy="284438"/>
          </a:xfrm>
          <a:prstGeom prst="rect">
            <a:avLst/>
          </a:prstGeom>
          <a:effectLst>
            <a:outerShdw blurRad="50800" dist="38100" dir="8100000" algn="tr" rotWithShape="0">
              <a:prstClr val="black">
                <a:alpha val="40000"/>
              </a:prstClr>
            </a:outerShdw>
          </a:effectLst>
        </p:spPr>
      </p:pic>
      <p:pic>
        <p:nvPicPr>
          <p:cNvPr id="32" name="Imagen 31" descr="Forma&#10;&#10;El contenido generado por IA puede ser incorrecto.">
            <a:extLst>
              <a:ext uri="{FF2B5EF4-FFF2-40B4-BE49-F238E27FC236}">
                <a16:creationId xmlns:a16="http://schemas.microsoft.com/office/drawing/2014/main" id="{8C316FF6-800C-85E6-754D-EEA4E35895CB}"/>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flipH="1">
            <a:off x="5587994" y="3904695"/>
            <a:ext cx="590774" cy="307466"/>
          </a:xfrm>
          <a:prstGeom prst="rect">
            <a:avLst/>
          </a:prstGeom>
          <a:effectLst>
            <a:outerShdw blurRad="50800" dist="38100" dir="8100000" algn="tr" rotWithShape="0">
              <a:prstClr val="black">
                <a:alpha val="40000"/>
              </a:prstClr>
            </a:outerShdw>
          </a:effectLst>
        </p:spPr>
      </p:pic>
      <p:pic>
        <p:nvPicPr>
          <p:cNvPr id="33" name="Imagen 32" descr="Forma, Patrón de fondo&#10;&#10;El contenido generado por IA puede ser incorrecto.">
            <a:extLst>
              <a:ext uri="{FF2B5EF4-FFF2-40B4-BE49-F238E27FC236}">
                <a16:creationId xmlns:a16="http://schemas.microsoft.com/office/drawing/2014/main" id="{7D72B751-8EA7-11E5-8F0D-0F441C0E534D}"/>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5587994" y="5570464"/>
            <a:ext cx="590774" cy="30746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BEF1E2F8-CA98-EA8C-EB6E-0767CB9AE824}"/>
              </a:ext>
            </a:extLst>
          </p:cNvPr>
          <p:cNvSpPr txBox="1"/>
          <p:nvPr/>
        </p:nvSpPr>
        <p:spPr>
          <a:xfrm>
            <a:off x="316228" y="1909803"/>
            <a:ext cx="6895853" cy="1323439"/>
          </a:xfrm>
          <a:prstGeom prst="rect">
            <a:avLst/>
          </a:prstGeom>
          <a:noFill/>
        </p:spPr>
        <p:txBody>
          <a:bodyPr wrap="square">
            <a:spAutoFit/>
          </a:bodyPr>
          <a:lstStyle/>
          <a:p>
            <a:pPr>
              <a:spcBef>
                <a:spcPts val="600"/>
              </a:spcBef>
            </a:pPr>
            <a:r>
              <a:rPr lang="es-ES" sz="2000" b="1" dirty="0"/>
              <a:t>Tras escribir el pacto en un rollo, ambas partes debían ratificarlo. El pueblo lo ratificó diciendo que lo cumpliría. ¿Cómo lo ratificó Dios? Con sangre; con un banquete; y con un modelo que les ayudase a comprender el pacto.</a:t>
            </a:r>
          </a:p>
        </p:txBody>
      </p:sp>
      <p:sp>
        <p:nvSpPr>
          <p:cNvPr id="9" name="CuadroTexto 8">
            <a:extLst>
              <a:ext uri="{FF2B5EF4-FFF2-40B4-BE49-F238E27FC236}">
                <a16:creationId xmlns:a16="http://schemas.microsoft.com/office/drawing/2014/main" id="{6CB441D0-0F67-6617-C44B-1F93D1081B97}"/>
              </a:ext>
            </a:extLst>
          </p:cNvPr>
          <p:cNvSpPr txBox="1"/>
          <p:nvPr/>
        </p:nvSpPr>
        <p:spPr>
          <a:xfrm>
            <a:off x="316227" y="1217306"/>
            <a:ext cx="6895853" cy="707886"/>
          </a:xfrm>
          <a:prstGeom prst="rect">
            <a:avLst/>
          </a:prstGeom>
          <a:noFill/>
        </p:spPr>
        <p:txBody>
          <a:bodyPr wrap="square">
            <a:spAutoFit/>
          </a:bodyPr>
          <a:lstStyle/>
          <a:p>
            <a:pPr>
              <a:spcBef>
                <a:spcPts val="600"/>
              </a:spcBef>
            </a:pPr>
            <a:r>
              <a:rPr lang="es-ES" sz="2000" b="1" dirty="0"/>
              <a:t>El pacto era sencillo: Yo seré vuestro Dios, os protegeré y os bendeciré; vosotros, obedeced mis leyes.</a:t>
            </a:r>
          </a:p>
        </p:txBody>
      </p:sp>
    </p:spTree>
    <p:extLst>
      <p:ext uri="{BB962C8B-B14F-4D97-AF65-F5344CB8AC3E}">
        <p14:creationId xmlns:p14="http://schemas.microsoft.com/office/powerpoint/2010/main" val="87215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strVal val="#ppt_w+.3"/>
                                          </p:val>
                                        </p:tav>
                                        <p:tav tm="100000">
                                          <p:val>
                                            <p:strVal val="#ppt_w"/>
                                          </p:val>
                                        </p:tav>
                                      </p:tavLst>
                                    </p:anim>
                                    <p:anim calcmode="lin" valueType="num">
                                      <p:cBhvr>
                                        <p:cTn id="37" dur="500" fill="hold"/>
                                        <p:tgtEl>
                                          <p:spTgt spid="32"/>
                                        </p:tgtEl>
                                        <p:attrNameLst>
                                          <p:attrName>ppt_h</p:attrName>
                                        </p:attrNameLst>
                                      </p:cBhvr>
                                      <p:tavLst>
                                        <p:tav tm="0">
                                          <p:val>
                                            <p:strVal val="#ppt_h"/>
                                          </p:val>
                                        </p:tav>
                                        <p:tav tm="100000">
                                          <p:val>
                                            <p:strVal val="#ppt_h"/>
                                          </p:val>
                                        </p:tav>
                                      </p:tavLst>
                                    </p:anim>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wipe(left)">
                                      <p:cBhvr>
                                        <p:cTn id="42" dur="500"/>
                                        <p:tgtEl>
                                          <p:spTgt spid="2">
                                            <p:txEl>
                                              <p:pRg st="0" end="0"/>
                                            </p:txEl>
                                          </p:spTgt>
                                        </p:tgtEl>
                                      </p:cBhvr>
                                    </p:animEffect>
                                  </p:childTnLst>
                                </p:cTn>
                              </p:par>
                            </p:childTnLst>
                          </p:cTn>
                        </p:par>
                        <p:par>
                          <p:cTn id="43" fill="hold">
                            <p:stCondLst>
                              <p:cond delay="1000"/>
                            </p:stCondLst>
                            <p:childTnLst>
                              <p:par>
                                <p:cTn id="44" presetID="17" presetClass="entr" presetSubtype="4"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ppt_x</p:attrName>
                                        </p:attrNameLst>
                                      </p:cBhvr>
                                      <p:tavLst>
                                        <p:tav tm="0">
                                          <p:val>
                                            <p:strVal val="#ppt_x"/>
                                          </p:val>
                                        </p:tav>
                                        <p:tav tm="100000">
                                          <p:val>
                                            <p:strVal val="#ppt_x"/>
                                          </p:val>
                                        </p:tav>
                                      </p:tavLst>
                                    </p:anim>
                                    <p:anim calcmode="lin" valueType="num">
                                      <p:cBhvr>
                                        <p:cTn id="47" dur="500" fill="hold"/>
                                        <p:tgtEl>
                                          <p:spTgt spid="27"/>
                                        </p:tgtEl>
                                        <p:attrNameLst>
                                          <p:attrName>ppt_y</p:attrName>
                                        </p:attrNameLst>
                                      </p:cBhvr>
                                      <p:tavLst>
                                        <p:tav tm="0">
                                          <p:val>
                                            <p:strVal val="#ppt_y+#ppt_h/2"/>
                                          </p:val>
                                        </p:tav>
                                        <p:tav tm="100000">
                                          <p:val>
                                            <p:strVal val="#ppt_y"/>
                                          </p:val>
                                        </p:tav>
                                      </p:tavLst>
                                    </p:anim>
                                    <p:anim calcmode="lin" valueType="num">
                                      <p:cBhvr>
                                        <p:cTn id="48" dur="500" fill="hold"/>
                                        <p:tgtEl>
                                          <p:spTgt spid="27"/>
                                        </p:tgtEl>
                                        <p:attrNameLst>
                                          <p:attrName>ppt_w</p:attrName>
                                        </p:attrNameLst>
                                      </p:cBhvr>
                                      <p:tavLst>
                                        <p:tav tm="0">
                                          <p:val>
                                            <p:strVal val="#ppt_w"/>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wipe(left)">
                                      <p:cBhvr>
                                        <p:cTn id="53" dur="500"/>
                                        <p:tgtEl>
                                          <p:spTgt spid="2">
                                            <p:txEl>
                                              <p:pRg st="1" end="1"/>
                                            </p:txEl>
                                          </p:spTgt>
                                        </p:tgtEl>
                                      </p:cBhvr>
                                    </p:animEffect>
                                  </p:childTnLst>
                                </p:cTn>
                              </p:par>
                            </p:childTnLst>
                          </p:cTn>
                        </p:par>
                        <p:par>
                          <p:cTn id="54" fill="hold">
                            <p:stCondLst>
                              <p:cond delay="2000"/>
                            </p:stCondLst>
                            <p:childTnLst>
                              <p:par>
                                <p:cTn id="55" presetID="17" presetClass="entr" presetSubtype="4"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ppt_x</p:attrName>
                                        </p:attrNameLst>
                                      </p:cBhvr>
                                      <p:tavLst>
                                        <p:tav tm="0">
                                          <p:val>
                                            <p:strVal val="#ppt_x"/>
                                          </p:val>
                                        </p:tav>
                                        <p:tav tm="100000">
                                          <p:val>
                                            <p:strVal val="#ppt_x"/>
                                          </p:val>
                                        </p:tav>
                                      </p:tavLst>
                                    </p:anim>
                                    <p:anim calcmode="lin" valueType="num">
                                      <p:cBhvr>
                                        <p:cTn id="58" dur="500" fill="hold"/>
                                        <p:tgtEl>
                                          <p:spTgt spid="21"/>
                                        </p:tgtEl>
                                        <p:attrNameLst>
                                          <p:attrName>ppt_y</p:attrName>
                                        </p:attrNameLst>
                                      </p:cBhvr>
                                      <p:tavLst>
                                        <p:tav tm="0">
                                          <p:val>
                                            <p:strVal val="#ppt_y+#ppt_h/2"/>
                                          </p:val>
                                        </p:tav>
                                        <p:tav tm="100000">
                                          <p:val>
                                            <p:strVal val="#ppt_y"/>
                                          </p:val>
                                        </p:tav>
                                      </p:tavLst>
                                    </p:anim>
                                    <p:anim calcmode="lin" valueType="num">
                                      <p:cBhvr>
                                        <p:cTn id="59" dur="500" fill="hold"/>
                                        <p:tgtEl>
                                          <p:spTgt spid="21"/>
                                        </p:tgtEl>
                                        <p:attrNameLst>
                                          <p:attrName>ppt_w</p:attrName>
                                        </p:attrNameLst>
                                      </p:cBhvr>
                                      <p:tavLst>
                                        <p:tav tm="0">
                                          <p:val>
                                            <p:strVal val="#ppt_w"/>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childTnLst>
                                </p:cTn>
                              </p:par>
                            </p:childTnLst>
                          </p:cTn>
                        </p:par>
                        <p:par>
                          <p:cTn id="61" fill="hold">
                            <p:stCondLst>
                              <p:cond delay="2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par>
                          <p:cTn id="65" fill="hold">
                            <p:stCondLst>
                              <p:cond delay="3000"/>
                            </p:stCondLst>
                            <p:childTnLst>
                              <p:par>
                                <p:cTn id="66" presetID="17" presetClass="entr" presetSubtype="4"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ppt_h/2"/>
                                          </p:val>
                                        </p:tav>
                                        <p:tav tm="100000">
                                          <p:val>
                                            <p:strVal val="#ppt_y"/>
                                          </p:val>
                                        </p:tav>
                                      </p:tavLst>
                                    </p:anim>
                                    <p:anim calcmode="lin" valueType="num">
                                      <p:cBhvr>
                                        <p:cTn id="70" dur="500" fill="hold"/>
                                        <p:tgtEl>
                                          <p:spTgt spid="11"/>
                                        </p:tgtEl>
                                        <p:attrNameLst>
                                          <p:attrName>ppt_w</p:attrName>
                                        </p:attrNameLst>
                                      </p:cBhvr>
                                      <p:tavLst>
                                        <p:tav tm="0">
                                          <p:val>
                                            <p:strVal val="#ppt_w"/>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par>
                          <p:cTn id="72" fill="hold">
                            <p:stCondLst>
                              <p:cond delay="3500"/>
                            </p:stCondLst>
                            <p:childTnLst>
                              <p:par>
                                <p:cTn id="73" presetID="22" presetClass="entr" presetSubtype="8" fill="hold" grpId="0" nodeType="after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strVal val="#ppt_w+.3"/>
                                          </p:val>
                                        </p:tav>
                                        <p:tav tm="100000">
                                          <p:val>
                                            <p:strVal val="#ppt_w"/>
                                          </p:val>
                                        </p:tav>
                                      </p:tavLst>
                                    </p:anim>
                                    <p:anim calcmode="lin" valueType="num">
                                      <p:cBhvr>
                                        <p:cTn id="81" dur="500" fill="hold"/>
                                        <p:tgtEl>
                                          <p:spTgt spid="33"/>
                                        </p:tgtEl>
                                        <p:attrNameLst>
                                          <p:attrName>ppt_h</p:attrName>
                                        </p:attrNameLst>
                                      </p:cBhvr>
                                      <p:tavLst>
                                        <p:tav tm="0">
                                          <p:val>
                                            <p:strVal val="#ppt_h"/>
                                          </p:val>
                                        </p:tav>
                                        <p:tav tm="100000">
                                          <p:val>
                                            <p:strVal val="#ppt_h"/>
                                          </p:val>
                                        </p:tav>
                                      </p:tavLst>
                                    </p:anim>
                                    <p:animEffect transition="in" filter="fade">
                                      <p:cBhvr>
                                        <p:cTn id="82" dur="500"/>
                                        <p:tgtEl>
                                          <p:spTgt spid="33"/>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left)">
                                      <p:cBhvr>
                                        <p:cTn id="86" dur="500"/>
                                        <p:tgtEl>
                                          <p:spTgt spid="2">
                                            <p:txEl>
                                              <p:pRg st="4" end="4"/>
                                            </p:txEl>
                                          </p:spTgt>
                                        </p:tgtEl>
                                      </p:cBhvr>
                                    </p:animEffect>
                                  </p:childTnLst>
                                </p:cTn>
                              </p:par>
                            </p:childTnLst>
                          </p:cTn>
                        </p:par>
                        <p:par>
                          <p:cTn id="87" fill="hold">
                            <p:stCondLst>
                              <p:cond delay="1000"/>
                            </p:stCondLst>
                            <p:childTnLst>
                              <p:par>
                                <p:cTn id="88" presetID="17" presetClass="entr" presetSubtype="4" fill="hold" nodeType="after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p:cTn id="90" dur="500" fill="hold"/>
                                        <p:tgtEl>
                                          <p:spTgt spid="23"/>
                                        </p:tgtEl>
                                        <p:attrNameLst>
                                          <p:attrName>ppt_x</p:attrName>
                                        </p:attrNameLst>
                                      </p:cBhvr>
                                      <p:tavLst>
                                        <p:tav tm="0">
                                          <p:val>
                                            <p:strVal val="#ppt_x"/>
                                          </p:val>
                                        </p:tav>
                                        <p:tav tm="100000">
                                          <p:val>
                                            <p:strVal val="#ppt_x"/>
                                          </p:val>
                                        </p:tav>
                                      </p:tavLst>
                                    </p:anim>
                                    <p:anim calcmode="lin" valueType="num">
                                      <p:cBhvr>
                                        <p:cTn id="91" dur="500" fill="hold"/>
                                        <p:tgtEl>
                                          <p:spTgt spid="23"/>
                                        </p:tgtEl>
                                        <p:attrNameLst>
                                          <p:attrName>ppt_y</p:attrName>
                                        </p:attrNameLst>
                                      </p:cBhvr>
                                      <p:tavLst>
                                        <p:tav tm="0">
                                          <p:val>
                                            <p:strVal val="#ppt_y+#ppt_h/2"/>
                                          </p:val>
                                        </p:tav>
                                        <p:tav tm="100000">
                                          <p:val>
                                            <p:strVal val="#ppt_y"/>
                                          </p:val>
                                        </p:tav>
                                      </p:tavLst>
                                    </p:anim>
                                    <p:anim calcmode="lin" valueType="num">
                                      <p:cBhvr>
                                        <p:cTn id="92" dur="500" fill="hold"/>
                                        <p:tgtEl>
                                          <p:spTgt spid="23"/>
                                        </p:tgtEl>
                                        <p:attrNameLst>
                                          <p:attrName>ppt_w</p:attrName>
                                        </p:attrNameLst>
                                      </p:cBhvr>
                                      <p:tavLst>
                                        <p:tav tm="0">
                                          <p:val>
                                            <p:strVal val="#ppt_w"/>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5" end="5"/>
                                            </p:txEl>
                                          </p:spTgt>
                                        </p:tgtEl>
                                        <p:attrNameLst>
                                          <p:attrName>style.visibility</p:attrName>
                                        </p:attrNameLst>
                                      </p:cBhvr>
                                      <p:to>
                                        <p:strVal val="visible"/>
                                      </p:to>
                                    </p:set>
                                    <p:animEffect transition="in" filter="wipe(left)">
                                      <p:cBhvr>
                                        <p:cTn id="97" dur="500"/>
                                        <p:tgtEl>
                                          <p:spTgt spid="2">
                                            <p:txEl>
                                              <p:pRg st="5" end="5"/>
                                            </p:txEl>
                                          </p:spTgt>
                                        </p:tgtEl>
                                      </p:cBhvr>
                                    </p:animEffect>
                                  </p:childTnLst>
                                </p:cTn>
                              </p:par>
                            </p:childTnLst>
                          </p:cTn>
                        </p:par>
                        <p:par>
                          <p:cTn id="98" fill="hold">
                            <p:stCondLst>
                              <p:cond delay="2000"/>
                            </p:stCondLst>
                            <p:childTnLst>
                              <p:par>
                                <p:cTn id="99" presetID="17" presetClass="entr" presetSubtype="4" fill="hold" nodeType="after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p:cTn id="101" dur="500" fill="hold"/>
                                        <p:tgtEl>
                                          <p:spTgt spid="15"/>
                                        </p:tgtEl>
                                        <p:attrNameLst>
                                          <p:attrName>ppt_x</p:attrName>
                                        </p:attrNameLst>
                                      </p:cBhvr>
                                      <p:tavLst>
                                        <p:tav tm="0">
                                          <p:val>
                                            <p:strVal val="#ppt_x"/>
                                          </p:val>
                                        </p:tav>
                                        <p:tav tm="100000">
                                          <p:val>
                                            <p:strVal val="#ppt_x"/>
                                          </p:val>
                                        </p:tav>
                                      </p:tavLst>
                                    </p:anim>
                                    <p:anim calcmode="lin" valueType="num">
                                      <p:cBhvr>
                                        <p:cTn id="102" dur="500" fill="hold"/>
                                        <p:tgtEl>
                                          <p:spTgt spid="15"/>
                                        </p:tgtEl>
                                        <p:attrNameLst>
                                          <p:attrName>ppt_y</p:attrName>
                                        </p:attrNameLst>
                                      </p:cBhvr>
                                      <p:tavLst>
                                        <p:tav tm="0">
                                          <p:val>
                                            <p:strVal val="#ppt_y+#ppt_h/2"/>
                                          </p:val>
                                        </p:tav>
                                        <p:tav tm="100000">
                                          <p:val>
                                            <p:strVal val="#ppt_y"/>
                                          </p:val>
                                        </p:tav>
                                      </p:tavLst>
                                    </p:anim>
                                    <p:anim calcmode="lin" valueType="num">
                                      <p:cBhvr>
                                        <p:cTn id="103" dur="500" fill="hold"/>
                                        <p:tgtEl>
                                          <p:spTgt spid="15"/>
                                        </p:tgtEl>
                                        <p:attrNameLst>
                                          <p:attrName>ppt_w</p:attrName>
                                        </p:attrNameLst>
                                      </p:cBhvr>
                                      <p:tavLst>
                                        <p:tav tm="0">
                                          <p:val>
                                            <p:strVal val="#ppt_w"/>
                                          </p:val>
                                        </p:tav>
                                        <p:tav tm="100000">
                                          <p:val>
                                            <p:strVal val="#ppt_w"/>
                                          </p:val>
                                        </p:tav>
                                      </p:tavLst>
                                    </p:anim>
                                    <p:anim calcmode="lin" valueType="num">
                                      <p:cBhvr>
                                        <p:cTn id="104" dur="500" fill="hold"/>
                                        <p:tgtEl>
                                          <p:spTgt spid="15"/>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22" presetClass="entr" presetSubtype="8"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left)">
                                      <p:cBhvr>
                                        <p:cTn id="10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9CC31A-53B9-B4EB-C3D7-E8ADBBD9B939}"/>
            </a:ext>
          </a:extLst>
        </p:cNvPr>
        <p:cNvGrpSpPr/>
        <p:nvPr/>
      </p:nvGrpSpPr>
      <p:grpSpPr>
        <a:xfrm>
          <a:off x="0" y="0"/>
          <a:ext cx="0" cy="0"/>
          <a:chOff x="0" y="0"/>
          <a:chExt cx="0" cy="0"/>
        </a:xfrm>
      </p:grpSpPr>
      <p:pic>
        <p:nvPicPr>
          <p:cNvPr id="4" name="Imagen 3" descr="Pintura de un grupo de personas en una montaña&#10;&#10;El contenido generado por IA puede ser incorrecto.">
            <a:extLst>
              <a:ext uri="{FF2B5EF4-FFF2-40B4-BE49-F238E27FC236}">
                <a16:creationId xmlns:a16="http://schemas.microsoft.com/office/drawing/2014/main" id="{39E0389F-2BF8-42DD-4625-051E96A150B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9297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515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7444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5F929F1F-210B-3804-D226-AFD6C4DFEDE3}"/>
              </a:ext>
            </a:extLst>
          </p:cNvPr>
          <p:cNvSpPr txBox="1"/>
          <p:nvPr/>
        </p:nvSpPr>
        <p:spPr>
          <a:xfrm>
            <a:off x="1" y="5854154"/>
            <a:ext cx="12191999" cy="830997"/>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4800" b="1" spc="1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EL PACTO</a:t>
            </a:r>
          </a:p>
        </p:txBody>
      </p:sp>
    </p:spTree>
    <p:extLst>
      <p:ext uri="{BB962C8B-B14F-4D97-AF65-F5344CB8AC3E}">
        <p14:creationId xmlns:p14="http://schemas.microsoft.com/office/powerpoint/2010/main" val="1576730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F37F44-A00D-1A69-C9A3-0DFC563A6A19}"/>
              </a:ext>
            </a:extLst>
          </p:cNvPr>
          <p:cNvSpPr txBox="1"/>
          <p:nvPr/>
        </p:nvSpPr>
        <p:spPr>
          <a:xfrm>
            <a:off x="0" y="0"/>
            <a:ext cx="12192000"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es-ES" sz="4400" b="1" spc="300" dirty="0">
                <a:ln/>
                <a:solidFill>
                  <a:srgbClr val="FF0000"/>
                </a:solidFill>
                <a:effectLst>
                  <a:glow rad="127000">
                    <a:schemeClr val="accent3"/>
                  </a:glow>
                </a:effectLst>
              </a:rPr>
              <a:t>LA SANGRE DEL PACTO </a:t>
            </a:r>
          </a:p>
        </p:txBody>
      </p:sp>
      <p:sp>
        <p:nvSpPr>
          <p:cNvPr id="5" name="CuadroTexto 4">
            <a:extLst>
              <a:ext uri="{FF2B5EF4-FFF2-40B4-BE49-F238E27FC236}">
                <a16:creationId xmlns:a16="http://schemas.microsoft.com/office/drawing/2014/main" id="{CDB9B470-32B5-B3BE-8B03-9F70FD150E17}"/>
              </a:ext>
            </a:extLst>
          </p:cNvPr>
          <p:cNvSpPr txBox="1"/>
          <p:nvPr/>
        </p:nvSpPr>
        <p:spPr>
          <a:xfrm>
            <a:off x="762000" y="667047"/>
            <a:ext cx="10668000" cy="646331"/>
          </a:xfrm>
          <a:prstGeom prst="rect">
            <a:avLst/>
          </a:prstGeom>
          <a:noFill/>
        </p:spPr>
        <p:txBody>
          <a:bodyPr wrap="square">
            <a:spAutoFit/>
          </a:bodyPr>
          <a:lstStyle/>
          <a:p>
            <a:pPr algn="ctr"/>
            <a:r>
              <a:rPr lang="es-ES" b="1" dirty="0">
                <a:solidFill>
                  <a:srgbClr val="2A4111"/>
                </a:solidFill>
                <a:latin typeface="Comic Sans MS" panose="030F0702030302020204" pitchFamily="66" charset="0"/>
              </a:rPr>
              <a:t>“Entonces Moisés tomó la sangre y roció sobre el pueblo, y dijo: He aquí la sangre del pacto que Jehová ha hecho con vosotros sobre todas estas cosas” </a:t>
            </a:r>
            <a:r>
              <a:rPr lang="es-ES" sz="1400" b="1" dirty="0">
                <a:solidFill>
                  <a:srgbClr val="2A4111"/>
                </a:solidFill>
                <a:latin typeface="Comic Sans MS" panose="030F0702030302020204" pitchFamily="66" charset="0"/>
              </a:rPr>
              <a:t>(Éxodo 24:8)</a:t>
            </a:r>
          </a:p>
        </p:txBody>
      </p:sp>
      <p:sp>
        <p:nvSpPr>
          <p:cNvPr id="6" name="CuadroTexto 5">
            <a:extLst>
              <a:ext uri="{FF2B5EF4-FFF2-40B4-BE49-F238E27FC236}">
                <a16:creationId xmlns:a16="http://schemas.microsoft.com/office/drawing/2014/main" id="{8CF45E17-916B-727E-4E8B-901A3483705D}"/>
              </a:ext>
            </a:extLst>
          </p:cNvPr>
          <p:cNvSpPr txBox="1"/>
          <p:nvPr/>
        </p:nvSpPr>
        <p:spPr>
          <a:xfrm>
            <a:off x="342900" y="1389578"/>
            <a:ext cx="4276725" cy="400110"/>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¿Cómo se realizó el pacto?</a:t>
            </a:r>
          </a:p>
        </p:txBody>
      </p:sp>
      <p:sp>
        <p:nvSpPr>
          <p:cNvPr id="7" name="CuadroTexto 6">
            <a:extLst>
              <a:ext uri="{FF2B5EF4-FFF2-40B4-BE49-F238E27FC236}">
                <a16:creationId xmlns:a16="http://schemas.microsoft.com/office/drawing/2014/main" id="{DF607DFB-AB74-7C50-14AF-64686A232CBB}"/>
              </a:ext>
            </a:extLst>
          </p:cNvPr>
          <p:cNvSpPr txBox="1"/>
          <p:nvPr/>
        </p:nvSpPr>
        <p:spPr>
          <a:xfrm>
            <a:off x="184590" y="1862442"/>
            <a:ext cx="8616510" cy="3785652"/>
          </a:xfrm>
          <a:prstGeom prst="rect">
            <a:avLst/>
          </a:prstGeom>
          <a:noFill/>
        </p:spPr>
        <p:txBody>
          <a:bodyPr wrap="square" rtlCol="0">
            <a:spAutoFit/>
          </a:bodyPr>
          <a:lstStyle/>
          <a:p>
            <a:pPr marL="447675" indent="-447675">
              <a:buFont typeface="+mj-lt"/>
              <a:buAutoNum type="arabicPeriod"/>
            </a:pPr>
            <a:r>
              <a:rPr lang="es-ES" sz="2000" b="1" dirty="0">
                <a:solidFill>
                  <a:schemeClr val="accent1">
                    <a:lumMod val="20000"/>
                    <a:lumOff val="80000"/>
                  </a:schemeClr>
                </a:solidFill>
                <a:effectLst>
                  <a:outerShdw blurRad="38100" dist="38100" dir="2700000" algn="tl">
                    <a:srgbClr val="000000">
                      <a:alpha val="43137"/>
                    </a:srgbClr>
                  </a:outerShdw>
                </a:effectLst>
              </a:rPr>
              <a:t>Se leyó el pacto (</a:t>
            </a:r>
            <a:r>
              <a:rPr lang="es-ES" sz="2000" b="1" dirty="0" err="1">
                <a:solidFill>
                  <a:schemeClr val="accent1">
                    <a:lumMod val="20000"/>
                    <a:lumOff val="80000"/>
                  </a:schemeClr>
                </a:solidFill>
                <a:effectLst>
                  <a:outerShdw blurRad="38100" dist="38100" dir="2700000" algn="tl">
                    <a:srgbClr val="000000">
                      <a:alpha val="43137"/>
                    </a:srgbClr>
                  </a:outerShdw>
                </a:effectLst>
              </a:rPr>
              <a:t>Éx</a:t>
            </a:r>
            <a:r>
              <a:rPr lang="es-ES" sz="2000" b="1" dirty="0">
                <a:solidFill>
                  <a:schemeClr val="accent1">
                    <a:lumMod val="20000"/>
                    <a:lumOff val="80000"/>
                  </a:schemeClr>
                </a:solidFill>
                <a:effectLst>
                  <a:outerShdw blurRad="38100" dist="38100" dir="2700000" algn="tl">
                    <a:srgbClr val="000000">
                      <a:alpha val="43137"/>
                    </a:srgbClr>
                  </a:outerShdw>
                </a:effectLst>
              </a:rPr>
              <a:t>. 24:3a)</a:t>
            </a:r>
          </a:p>
          <a:p>
            <a:pPr marL="447675" indent="-447675">
              <a:buFont typeface="+mj-lt"/>
              <a:buAutoNum type="arabicPeriod"/>
            </a:pPr>
            <a:r>
              <a:rPr lang="es-ES" sz="2000" b="1" dirty="0">
                <a:solidFill>
                  <a:schemeClr val="accent2">
                    <a:lumMod val="20000"/>
                    <a:lumOff val="80000"/>
                  </a:schemeClr>
                </a:solidFill>
                <a:effectLst>
                  <a:outerShdw blurRad="38100" dist="38100" dir="2700000" algn="tl">
                    <a:srgbClr val="000000">
                      <a:alpha val="43137"/>
                    </a:srgbClr>
                  </a:outerShdw>
                </a:effectLst>
              </a:rPr>
              <a:t>El pueblo respondió afirmativamente (</a:t>
            </a:r>
            <a:r>
              <a:rPr lang="es-ES" sz="2000" b="1" dirty="0" err="1">
                <a:solidFill>
                  <a:schemeClr val="accent2">
                    <a:lumMod val="20000"/>
                    <a:lumOff val="80000"/>
                  </a:schemeClr>
                </a:solidFill>
                <a:effectLst>
                  <a:outerShdw blurRad="38100" dist="38100" dir="2700000" algn="tl">
                    <a:srgbClr val="000000">
                      <a:alpha val="43137"/>
                    </a:srgbClr>
                  </a:outerShdw>
                </a:effectLst>
              </a:rPr>
              <a:t>Éx</a:t>
            </a:r>
            <a:r>
              <a:rPr lang="es-ES" sz="2000" b="1" dirty="0">
                <a:solidFill>
                  <a:schemeClr val="accent2">
                    <a:lumMod val="20000"/>
                    <a:lumOff val="80000"/>
                  </a:schemeClr>
                </a:solidFill>
                <a:effectLst>
                  <a:outerShdw blurRad="38100" dist="38100" dir="2700000" algn="tl">
                    <a:srgbClr val="000000">
                      <a:alpha val="43137"/>
                    </a:srgbClr>
                  </a:outerShdw>
                </a:effectLst>
              </a:rPr>
              <a:t>. 24:3b)</a:t>
            </a:r>
          </a:p>
          <a:p>
            <a:pPr marL="447675" indent="-447675">
              <a:buFont typeface="+mj-lt"/>
              <a:buAutoNum type="arabicPeriod"/>
            </a:pPr>
            <a:r>
              <a:rPr lang="es-ES" sz="2000" b="1" dirty="0">
                <a:solidFill>
                  <a:schemeClr val="accent3">
                    <a:lumMod val="20000"/>
                    <a:lumOff val="80000"/>
                  </a:schemeClr>
                </a:solidFill>
                <a:effectLst>
                  <a:outerShdw blurRad="38100" dist="38100" dir="2700000" algn="tl">
                    <a:srgbClr val="000000">
                      <a:alpha val="43137"/>
                    </a:srgbClr>
                  </a:outerShdw>
                </a:effectLst>
              </a:rPr>
              <a:t>Se registro por escrito (</a:t>
            </a:r>
            <a:r>
              <a:rPr lang="es-ES" sz="2000" b="1" dirty="0" err="1">
                <a:solidFill>
                  <a:schemeClr val="accent3">
                    <a:lumMod val="20000"/>
                    <a:lumOff val="80000"/>
                  </a:schemeClr>
                </a:solidFill>
                <a:effectLst>
                  <a:outerShdw blurRad="38100" dist="38100" dir="2700000" algn="tl">
                    <a:srgbClr val="000000">
                      <a:alpha val="43137"/>
                    </a:srgbClr>
                  </a:outerShdw>
                </a:effectLst>
              </a:rPr>
              <a:t>Éx</a:t>
            </a:r>
            <a:r>
              <a:rPr lang="es-ES" sz="2000" b="1" dirty="0">
                <a:solidFill>
                  <a:schemeClr val="accent3">
                    <a:lumMod val="20000"/>
                    <a:lumOff val="80000"/>
                  </a:schemeClr>
                </a:solidFill>
                <a:effectLst>
                  <a:outerShdw blurRad="38100" dist="38100" dir="2700000" algn="tl">
                    <a:srgbClr val="000000">
                      <a:alpha val="43137"/>
                    </a:srgbClr>
                  </a:outerShdw>
                </a:effectLst>
              </a:rPr>
              <a:t>. 24:4a)</a:t>
            </a:r>
          </a:p>
          <a:p>
            <a:pPr marL="447675" indent="-447675">
              <a:buFont typeface="+mj-lt"/>
              <a:buAutoNum type="arabicPeriod"/>
            </a:pPr>
            <a:r>
              <a:rPr lang="es-ES" sz="2000" b="1" dirty="0">
                <a:solidFill>
                  <a:schemeClr val="accent4">
                    <a:lumMod val="20000"/>
                    <a:lumOff val="80000"/>
                  </a:schemeClr>
                </a:solidFill>
                <a:effectLst>
                  <a:outerShdw blurRad="38100" dist="38100" dir="2700000" algn="tl">
                    <a:srgbClr val="000000">
                      <a:alpha val="43137"/>
                    </a:srgbClr>
                  </a:outerShdw>
                </a:effectLst>
              </a:rPr>
              <a:t>Se construyó un altar (</a:t>
            </a:r>
            <a:r>
              <a:rPr lang="es-ES" sz="2000" b="1" dirty="0" err="1">
                <a:solidFill>
                  <a:schemeClr val="accent4">
                    <a:lumMod val="20000"/>
                    <a:lumOff val="80000"/>
                  </a:schemeClr>
                </a:solidFill>
                <a:effectLst>
                  <a:outerShdw blurRad="38100" dist="38100" dir="2700000" algn="tl">
                    <a:srgbClr val="000000">
                      <a:alpha val="43137"/>
                    </a:srgbClr>
                  </a:outerShdw>
                </a:effectLst>
              </a:rPr>
              <a:t>Éx</a:t>
            </a:r>
            <a:r>
              <a:rPr lang="es-ES" sz="2000" b="1" dirty="0">
                <a:solidFill>
                  <a:schemeClr val="accent4">
                    <a:lumMod val="20000"/>
                    <a:lumOff val="80000"/>
                  </a:schemeClr>
                </a:solidFill>
                <a:effectLst>
                  <a:outerShdw blurRad="38100" dist="38100" dir="2700000" algn="tl">
                    <a:srgbClr val="000000">
                      <a:alpha val="43137"/>
                    </a:srgbClr>
                  </a:outerShdw>
                </a:effectLst>
              </a:rPr>
              <a:t>. 24:4b)</a:t>
            </a:r>
          </a:p>
          <a:p>
            <a:pPr marL="447675" indent="-447675">
              <a:buFont typeface="+mj-lt"/>
              <a:buAutoNum type="arabicPeriod"/>
            </a:pPr>
            <a:r>
              <a:rPr lang="es-ES" sz="2000" b="1" dirty="0">
                <a:solidFill>
                  <a:schemeClr val="accent5">
                    <a:lumMod val="20000"/>
                    <a:lumOff val="80000"/>
                  </a:schemeClr>
                </a:solidFill>
                <a:effectLst>
                  <a:outerShdw blurRad="38100" dist="38100" dir="2700000" algn="tl">
                    <a:srgbClr val="000000">
                      <a:alpha val="43137"/>
                    </a:srgbClr>
                  </a:outerShdw>
                </a:effectLst>
              </a:rPr>
              <a:t>Se levantaron 12 columnas (</a:t>
            </a:r>
            <a:r>
              <a:rPr lang="es-ES" sz="2000" b="1" dirty="0" err="1">
                <a:solidFill>
                  <a:schemeClr val="accent5">
                    <a:lumMod val="20000"/>
                    <a:lumOff val="80000"/>
                  </a:schemeClr>
                </a:solidFill>
                <a:effectLst>
                  <a:outerShdw blurRad="38100" dist="38100" dir="2700000" algn="tl">
                    <a:srgbClr val="000000">
                      <a:alpha val="43137"/>
                    </a:srgbClr>
                  </a:outerShdw>
                </a:effectLst>
              </a:rPr>
              <a:t>Éx</a:t>
            </a:r>
            <a:r>
              <a:rPr lang="es-ES" sz="2000" b="1" dirty="0">
                <a:solidFill>
                  <a:schemeClr val="accent5">
                    <a:lumMod val="20000"/>
                    <a:lumOff val="80000"/>
                  </a:schemeClr>
                </a:solidFill>
                <a:effectLst>
                  <a:outerShdw blurRad="38100" dist="38100" dir="2700000" algn="tl">
                    <a:srgbClr val="000000">
                      <a:alpha val="43137"/>
                    </a:srgbClr>
                  </a:outerShdw>
                </a:effectLst>
              </a:rPr>
              <a:t>. 24:4c)</a:t>
            </a:r>
          </a:p>
          <a:p>
            <a:pPr marL="447675" indent="-447675">
              <a:buFont typeface="+mj-lt"/>
              <a:buAutoNum type="arabicPeriod"/>
            </a:pPr>
            <a:r>
              <a:rPr lang="es-ES" sz="2000" b="1" dirty="0">
                <a:solidFill>
                  <a:schemeClr val="accent6">
                    <a:lumMod val="20000"/>
                    <a:lumOff val="80000"/>
                  </a:schemeClr>
                </a:solidFill>
                <a:effectLst>
                  <a:outerShdw blurRad="38100" dist="38100" dir="2700000" algn="tl">
                    <a:srgbClr val="000000">
                      <a:alpha val="43137"/>
                    </a:srgbClr>
                  </a:outerShdw>
                </a:effectLst>
              </a:rPr>
              <a:t>Se ofrecieron holocaustos (</a:t>
            </a:r>
            <a:r>
              <a:rPr lang="es-ES" sz="2000" b="1" dirty="0" err="1">
                <a:solidFill>
                  <a:schemeClr val="accent6">
                    <a:lumMod val="20000"/>
                    <a:lumOff val="80000"/>
                  </a:schemeClr>
                </a:solidFill>
                <a:effectLst>
                  <a:outerShdw blurRad="38100" dist="38100" dir="2700000" algn="tl">
                    <a:srgbClr val="000000">
                      <a:alpha val="43137"/>
                    </a:srgbClr>
                  </a:outerShdw>
                </a:effectLst>
              </a:rPr>
              <a:t>Éx</a:t>
            </a:r>
            <a:r>
              <a:rPr lang="es-ES" sz="2000" b="1" dirty="0">
                <a:solidFill>
                  <a:schemeClr val="accent6">
                    <a:lumMod val="20000"/>
                    <a:lumOff val="80000"/>
                  </a:schemeClr>
                </a:solidFill>
                <a:effectLst>
                  <a:outerShdw blurRad="38100" dist="38100" dir="2700000" algn="tl">
                    <a:srgbClr val="000000">
                      <a:alpha val="43137"/>
                    </a:srgbClr>
                  </a:outerShdw>
                </a:effectLst>
              </a:rPr>
              <a:t>. 24:5)</a:t>
            </a:r>
          </a:p>
          <a:p>
            <a:pPr marL="447675" indent="-447675">
              <a:buFont typeface="+mj-lt"/>
              <a:buAutoNum type="arabicPeriod"/>
            </a:pPr>
            <a:r>
              <a:rPr lang="es-ES" sz="2000" b="1" dirty="0">
                <a:solidFill>
                  <a:srgbClr val="E4D2F2"/>
                </a:solidFill>
                <a:effectLst>
                  <a:outerShdw blurRad="38100" dist="38100" dir="2700000" algn="tl">
                    <a:srgbClr val="000000">
                      <a:alpha val="43137"/>
                    </a:srgbClr>
                  </a:outerShdw>
                </a:effectLst>
              </a:rPr>
              <a:t>Se asperjó la mitad de la sangre sobre el altar (</a:t>
            </a:r>
            <a:r>
              <a:rPr lang="es-ES" sz="2000" b="1" dirty="0" err="1">
                <a:solidFill>
                  <a:srgbClr val="E4D2F2"/>
                </a:solidFill>
                <a:effectLst>
                  <a:outerShdw blurRad="38100" dist="38100" dir="2700000" algn="tl">
                    <a:srgbClr val="000000">
                      <a:alpha val="43137"/>
                    </a:srgbClr>
                  </a:outerShdw>
                </a:effectLst>
              </a:rPr>
              <a:t>Éx</a:t>
            </a:r>
            <a:r>
              <a:rPr lang="es-ES" sz="2000" b="1" dirty="0">
                <a:solidFill>
                  <a:srgbClr val="E4D2F2"/>
                </a:solidFill>
                <a:effectLst>
                  <a:outerShdw blurRad="38100" dist="38100" dir="2700000" algn="tl">
                    <a:srgbClr val="000000">
                      <a:alpha val="43137"/>
                    </a:srgbClr>
                  </a:outerShdw>
                </a:effectLst>
              </a:rPr>
              <a:t>. 24:6)</a:t>
            </a:r>
          </a:p>
          <a:p>
            <a:pPr marL="447675" indent="-447675">
              <a:buFont typeface="+mj-lt"/>
              <a:buAutoNum type="arabicPeriod"/>
            </a:pPr>
            <a:r>
              <a:rPr lang="es-ES" sz="2000" b="1" dirty="0">
                <a:solidFill>
                  <a:srgbClr val="E0FFC1"/>
                </a:solidFill>
                <a:effectLst>
                  <a:outerShdw blurRad="38100" dist="38100" dir="2700000" algn="tl">
                    <a:srgbClr val="000000">
                      <a:alpha val="43137"/>
                    </a:srgbClr>
                  </a:outerShdw>
                </a:effectLst>
              </a:rPr>
              <a:t>Se leyó nuevamente el pacto (</a:t>
            </a:r>
            <a:r>
              <a:rPr lang="es-ES" sz="2000" b="1" dirty="0" err="1">
                <a:solidFill>
                  <a:srgbClr val="E0FFC1"/>
                </a:solidFill>
                <a:effectLst>
                  <a:outerShdw blurRad="38100" dist="38100" dir="2700000" algn="tl">
                    <a:srgbClr val="000000">
                      <a:alpha val="43137"/>
                    </a:srgbClr>
                  </a:outerShdw>
                </a:effectLst>
              </a:rPr>
              <a:t>Éx</a:t>
            </a:r>
            <a:r>
              <a:rPr lang="es-ES" sz="2000" b="1" dirty="0">
                <a:solidFill>
                  <a:srgbClr val="E0FFC1"/>
                </a:solidFill>
                <a:effectLst>
                  <a:outerShdw blurRad="38100" dist="38100" dir="2700000" algn="tl">
                    <a:srgbClr val="000000">
                      <a:alpha val="43137"/>
                    </a:srgbClr>
                  </a:outerShdw>
                </a:effectLst>
              </a:rPr>
              <a:t>. 24:7a)</a:t>
            </a:r>
          </a:p>
          <a:p>
            <a:pPr marL="447675" indent="-447675">
              <a:buFont typeface="+mj-lt"/>
              <a:buAutoNum type="arabicPeriod"/>
            </a:pPr>
            <a:r>
              <a:rPr lang="es-ES" sz="2000" b="1" dirty="0">
                <a:solidFill>
                  <a:srgbClr val="FFBEAF"/>
                </a:solidFill>
                <a:effectLst>
                  <a:outerShdw blurRad="38100" dist="38100" dir="2700000" algn="tl">
                    <a:srgbClr val="000000">
                      <a:alpha val="43137"/>
                    </a:srgbClr>
                  </a:outerShdw>
                </a:effectLst>
              </a:rPr>
              <a:t>El pueblo volvió a responder afirmativamente (</a:t>
            </a:r>
            <a:r>
              <a:rPr lang="es-ES" sz="2000" b="1" dirty="0" err="1">
                <a:solidFill>
                  <a:srgbClr val="FFBEAF"/>
                </a:solidFill>
                <a:effectLst>
                  <a:outerShdw blurRad="38100" dist="38100" dir="2700000" algn="tl">
                    <a:srgbClr val="000000">
                      <a:alpha val="43137"/>
                    </a:srgbClr>
                  </a:outerShdw>
                </a:effectLst>
              </a:rPr>
              <a:t>Éx</a:t>
            </a:r>
            <a:r>
              <a:rPr lang="es-ES" sz="2000" b="1" dirty="0">
                <a:solidFill>
                  <a:srgbClr val="FFBEAF"/>
                </a:solidFill>
                <a:effectLst>
                  <a:outerShdw blurRad="38100" dist="38100" dir="2700000" algn="tl">
                    <a:srgbClr val="000000">
                      <a:alpha val="43137"/>
                    </a:srgbClr>
                  </a:outerShdw>
                </a:effectLst>
              </a:rPr>
              <a:t>. 24:7b)</a:t>
            </a:r>
          </a:p>
          <a:p>
            <a:pPr marL="447675" indent="-447675">
              <a:buFont typeface="+mj-lt"/>
              <a:buAutoNum type="arabicPeriod"/>
            </a:pPr>
            <a:r>
              <a:rPr lang="es-ES" sz="2000" b="1" dirty="0">
                <a:solidFill>
                  <a:srgbClr val="BDD3FF"/>
                </a:solidFill>
                <a:effectLst>
                  <a:outerShdw blurRad="38100" dist="38100" dir="2700000" algn="tl">
                    <a:srgbClr val="000000">
                      <a:alpha val="43137"/>
                    </a:srgbClr>
                  </a:outerShdw>
                </a:effectLst>
              </a:rPr>
              <a:t>Se asperjó la otra mitad de la sangre sobre el pueblo (</a:t>
            </a:r>
            <a:r>
              <a:rPr lang="es-ES" sz="2000" b="1" dirty="0" err="1">
                <a:solidFill>
                  <a:srgbClr val="BDD3FF"/>
                </a:solidFill>
                <a:effectLst>
                  <a:outerShdw blurRad="38100" dist="38100" dir="2700000" algn="tl">
                    <a:srgbClr val="000000">
                      <a:alpha val="43137"/>
                    </a:srgbClr>
                  </a:outerShdw>
                </a:effectLst>
              </a:rPr>
              <a:t>Éx</a:t>
            </a:r>
            <a:r>
              <a:rPr lang="es-ES" sz="2000" b="1" dirty="0">
                <a:solidFill>
                  <a:srgbClr val="BDD3FF"/>
                </a:solidFill>
                <a:effectLst>
                  <a:outerShdw blurRad="38100" dist="38100" dir="2700000" algn="tl">
                    <a:srgbClr val="000000">
                      <a:alpha val="43137"/>
                    </a:srgbClr>
                  </a:outerShdw>
                </a:effectLst>
              </a:rPr>
              <a:t>. 24:8a)</a:t>
            </a:r>
          </a:p>
          <a:p>
            <a:pPr marL="447675" indent="-447675">
              <a:buFont typeface="+mj-lt"/>
              <a:buAutoNum type="arabicPeriod"/>
            </a:pPr>
            <a:r>
              <a:rPr lang="es-ES" sz="2000" b="1" dirty="0">
                <a:solidFill>
                  <a:srgbClr val="FFDDAB"/>
                </a:solidFill>
                <a:effectLst>
                  <a:outerShdw blurRad="38100" dist="38100" dir="2700000" algn="tl">
                    <a:srgbClr val="000000">
                      <a:alpha val="43137"/>
                    </a:srgbClr>
                  </a:outerShdw>
                </a:effectLst>
              </a:rPr>
              <a:t>Moisés declaró que era “la sangre del pacto” (</a:t>
            </a:r>
            <a:r>
              <a:rPr lang="es-ES" sz="2000" b="1" dirty="0" err="1">
                <a:solidFill>
                  <a:srgbClr val="FFDDAB"/>
                </a:solidFill>
                <a:effectLst>
                  <a:outerShdw blurRad="38100" dist="38100" dir="2700000" algn="tl">
                    <a:srgbClr val="000000">
                      <a:alpha val="43137"/>
                    </a:srgbClr>
                  </a:outerShdw>
                </a:effectLst>
              </a:rPr>
              <a:t>Éx</a:t>
            </a:r>
            <a:r>
              <a:rPr lang="es-ES" sz="2000" b="1" dirty="0">
                <a:solidFill>
                  <a:srgbClr val="FFDDAB"/>
                </a:solidFill>
                <a:effectLst>
                  <a:outerShdw blurRad="38100" dist="38100" dir="2700000" algn="tl">
                    <a:srgbClr val="000000">
                      <a:alpha val="43137"/>
                    </a:srgbClr>
                  </a:outerShdw>
                </a:effectLst>
              </a:rPr>
              <a:t>. 24:8b; Mt. 26:28)</a:t>
            </a:r>
          </a:p>
          <a:p>
            <a:pPr marL="447675" indent="-447675">
              <a:buFont typeface="+mj-lt"/>
              <a:buAutoNum type="arabicPeriod"/>
            </a:pPr>
            <a:r>
              <a:rPr lang="es-ES" sz="2000" b="1" dirty="0">
                <a:solidFill>
                  <a:srgbClr val="FFFFCC"/>
                </a:solidFill>
                <a:effectLst>
                  <a:outerShdw blurRad="38100" dist="38100" dir="2700000" algn="tl">
                    <a:srgbClr val="000000">
                      <a:alpha val="43137"/>
                    </a:srgbClr>
                  </a:outerShdw>
                </a:effectLst>
              </a:rPr>
              <a:t>Se realizó una comida para ratificar el pacto (</a:t>
            </a:r>
            <a:r>
              <a:rPr lang="es-ES" sz="2000" b="1" dirty="0" err="1">
                <a:solidFill>
                  <a:srgbClr val="FFFFCC"/>
                </a:solidFill>
                <a:effectLst>
                  <a:outerShdw blurRad="38100" dist="38100" dir="2700000" algn="tl">
                    <a:srgbClr val="000000">
                      <a:alpha val="43137"/>
                    </a:srgbClr>
                  </a:outerShdw>
                </a:effectLst>
              </a:rPr>
              <a:t>Éx</a:t>
            </a:r>
            <a:r>
              <a:rPr lang="es-ES" sz="2000" b="1" dirty="0">
                <a:solidFill>
                  <a:srgbClr val="FFFFCC"/>
                </a:solidFill>
                <a:effectLst>
                  <a:outerShdw blurRad="38100" dist="38100" dir="2700000" algn="tl">
                    <a:srgbClr val="000000">
                      <a:alpha val="43137"/>
                    </a:srgbClr>
                  </a:outerShdw>
                </a:effectLst>
              </a:rPr>
              <a:t>. 24:9-11)</a:t>
            </a:r>
          </a:p>
        </p:txBody>
      </p:sp>
      <p:sp>
        <p:nvSpPr>
          <p:cNvPr id="8" name="CuadroTexto 7">
            <a:extLst>
              <a:ext uri="{FF2B5EF4-FFF2-40B4-BE49-F238E27FC236}">
                <a16:creationId xmlns:a16="http://schemas.microsoft.com/office/drawing/2014/main" id="{4F9AC2D2-1FB1-7187-C1D2-FE00DE69DF58}"/>
              </a:ext>
            </a:extLst>
          </p:cNvPr>
          <p:cNvSpPr txBox="1"/>
          <p:nvPr/>
        </p:nvSpPr>
        <p:spPr>
          <a:xfrm>
            <a:off x="342900" y="5720849"/>
            <a:ext cx="11372850" cy="707886"/>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Dios reconoció a Israel como pueblo (12 columnas); valoró </a:t>
            </a:r>
            <a:r>
              <a:rPr lang="es-ES" sz="2000" b="1">
                <a:solidFill>
                  <a:schemeClr val="bg1"/>
                </a:solidFill>
                <a:effectLst>
                  <a:outerShdw blurRad="38100" dist="38100" dir="2700000" algn="tl">
                    <a:srgbClr val="000000">
                      <a:alpha val="43137"/>
                    </a:srgbClr>
                  </a:outerShdw>
                </a:effectLst>
              </a:rPr>
              <a:t>especialmente a </a:t>
            </a:r>
            <a:r>
              <a:rPr lang="es-ES" sz="2000" b="1" dirty="0">
                <a:solidFill>
                  <a:schemeClr val="bg1"/>
                </a:solidFill>
                <a:effectLst>
                  <a:outerShdw blurRad="38100" dist="38100" dir="2700000" algn="tl">
                    <a:srgbClr val="000000">
                      <a:alpha val="43137"/>
                    </a:srgbClr>
                  </a:outerShdw>
                </a:effectLst>
              </a:rPr>
              <a:t>los jóvenes; y se comprometió con cada persona de forma individual (rociando sobre ellos su sangre).</a:t>
            </a:r>
          </a:p>
        </p:txBody>
      </p:sp>
      <p:pic>
        <p:nvPicPr>
          <p:cNvPr id="9" name="Imagen 8" descr="Imagen que contiene persona, colorido, pasto, niño&#10;&#10;El contenido generado por IA puede ser incorrecto.">
            <a:extLst>
              <a:ext uri="{FF2B5EF4-FFF2-40B4-BE49-F238E27FC236}">
                <a16:creationId xmlns:a16="http://schemas.microsoft.com/office/drawing/2014/main" id="{7D2BFF90-7163-4140-E8A3-4E41F15258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86786" y="1490772"/>
            <a:ext cx="2596824" cy="1947618"/>
          </a:xfrm>
          <a:prstGeom prst="round2DiagRect">
            <a:avLst>
              <a:gd name="adj1" fmla="val 0"/>
              <a:gd name="adj2" fmla="val 20540"/>
            </a:avLst>
          </a:prstGeom>
          <a:ln w="38100" cap="sq">
            <a:solidFill>
              <a:srgbClr val="E0FFC1"/>
            </a:solidFill>
            <a:miter lim="800000"/>
          </a:ln>
          <a:effectLst>
            <a:outerShdw blurRad="254000" algn="tl" rotWithShape="0">
              <a:srgbClr val="000000">
                <a:alpha val="43000"/>
              </a:srgbClr>
            </a:outerShdw>
          </a:effectLst>
        </p:spPr>
      </p:pic>
      <p:pic>
        <p:nvPicPr>
          <p:cNvPr id="11" name="Imagen 10" descr="Un grupo de personas disfrazadas&#10;&#10;El contenido generado por IA puede ser incorrecto.">
            <a:extLst>
              <a:ext uri="{FF2B5EF4-FFF2-40B4-BE49-F238E27FC236}">
                <a16:creationId xmlns:a16="http://schemas.microsoft.com/office/drawing/2014/main" id="{9B58D51A-BF4B-5227-2059-9061E4BE23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8113" y="3623403"/>
            <a:ext cx="2655497" cy="1923603"/>
          </a:xfrm>
          <a:prstGeom prst="round2DiagRect">
            <a:avLst>
              <a:gd name="adj1" fmla="val 16667"/>
              <a:gd name="adj2" fmla="val 0"/>
            </a:avLst>
          </a:prstGeom>
          <a:ln w="38100" cap="sq">
            <a:solidFill>
              <a:srgbClr val="BDD3FF"/>
            </a:solidFill>
            <a:miter lim="800000"/>
          </a:ln>
          <a:effectLst>
            <a:outerShdw blurRad="254000" algn="tl" rotWithShape="0">
              <a:srgbClr val="000000">
                <a:alpha val="43000"/>
              </a:srgbClr>
            </a:outerShdw>
          </a:effectLst>
        </p:spPr>
      </p:pic>
      <p:pic>
        <p:nvPicPr>
          <p:cNvPr id="13" name="Imagen 12" descr="Dibujo de una persona&#10;&#10;El contenido generado por IA puede ser incorrecto.">
            <a:extLst>
              <a:ext uri="{FF2B5EF4-FFF2-40B4-BE49-F238E27FC236}">
                <a16:creationId xmlns:a16="http://schemas.microsoft.com/office/drawing/2014/main" id="{D6DBC46B-A5D8-6E90-8DCD-47042AE239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88301" y="1494581"/>
            <a:ext cx="2596823" cy="1947618"/>
          </a:xfrm>
          <a:prstGeom prst="round2DiagRect">
            <a:avLst>
              <a:gd name="adj1" fmla="val 16667"/>
              <a:gd name="adj2" fmla="val 0"/>
            </a:avLst>
          </a:prstGeom>
          <a:ln w="38100" cap="sq">
            <a:solidFill>
              <a:schemeClr val="accent1">
                <a:lumMod val="20000"/>
                <a:lumOff val="80000"/>
              </a:schemeClr>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31810980-5D61-427B-A9C2-ECC46A4E1AC0}"/>
              </a:ext>
            </a:extLst>
          </p:cNvPr>
          <p:cNvSpPr txBox="1"/>
          <p:nvPr/>
        </p:nvSpPr>
        <p:spPr>
          <a:xfrm>
            <a:off x="342900" y="6428735"/>
            <a:ext cx="11849100" cy="400110"/>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Dios desea una relación con nosotros, individualmente y como comunidad de creyentes.</a:t>
            </a:r>
          </a:p>
        </p:txBody>
      </p:sp>
    </p:spTree>
    <p:extLst>
      <p:ext uri="{BB962C8B-B14F-4D97-AF65-F5344CB8AC3E}">
        <p14:creationId xmlns:p14="http://schemas.microsoft.com/office/powerpoint/2010/main" val="131089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 calcmode="lin" valueType="num">
                                      <p:cBhvr>
                                        <p:cTn id="35" dur="500" fill="hold"/>
                                        <p:tgtEl>
                                          <p:spTgt spid="13"/>
                                        </p:tgtEl>
                                        <p:attrNameLst>
                                          <p:attrName>style.rotation</p:attrName>
                                        </p:attrNameLst>
                                      </p:cBhvr>
                                      <p:tavLst>
                                        <p:tav tm="0">
                                          <p:val>
                                            <p:fltVal val="360"/>
                                          </p:val>
                                        </p:tav>
                                        <p:tav tm="100000">
                                          <p:val>
                                            <p:fltVal val="0"/>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xEl>
                                              <p:pRg st="4" end="4"/>
                                            </p:txEl>
                                          </p:spTgt>
                                        </p:tgtEl>
                                        <p:attrNameLst>
                                          <p:attrName>style.visibility</p:attrName>
                                        </p:attrNameLst>
                                      </p:cBhvr>
                                      <p:to>
                                        <p:strVal val="visible"/>
                                      </p:to>
                                    </p:set>
                                    <p:animEffect transition="in" filter="wipe(left)">
                                      <p:cBhvr>
                                        <p:cTn id="60" dur="500"/>
                                        <p:tgtEl>
                                          <p:spTgt spid="7">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 calcmode="lin" valueType="num">
                                      <p:cBhvr>
                                        <p:cTn id="67" dur="500" fill="hold"/>
                                        <p:tgtEl>
                                          <p:spTgt spid="9"/>
                                        </p:tgtEl>
                                        <p:attrNameLst>
                                          <p:attrName>style.rotation</p:attrName>
                                        </p:attrNameLst>
                                      </p:cBhvr>
                                      <p:tavLst>
                                        <p:tav tm="0">
                                          <p:val>
                                            <p:fltVal val="360"/>
                                          </p:val>
                                        </p:tav>
                                        <p:tav tm="100000">
                                          <p:val>
                                            <p:fltVal val="0"/>
                                          </p:val>
                                        </p:tav>
                                      </p:tavLst>
                                    </p:anim>
                                    <p:animEffect transition="in" filter="fade">
                                      <p:cBhvr>
                                        <p:cTn id="68" dur="500"/>
                                        <p:tgtEl>
                                          <p:spTgt spid="9"/>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txEl>
                                              <p:pRg st="5" end="5"/>
                                            </p:txEl>
                                          </p:spTgt>
                                        </p:tgtEl>
                                        <p:attrNameLst>
                                          <p:attrName>style.visibility</p:attrName>
                                        </p:attrNameLst>
                                      </p:cBhvr>
                                      <p:to>
                                        <p:strVal val="visible"/>
                                      </p:to>
                                    </p:set>
                                    <p:animEffect transition="in" filter="wipe(left)">
                                      <p:cBhvr>
                                        <p:cTn id="72" dur="500"/>
                                        <p:tgtEl>
                                          <p:spTgt spid="7">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xEl>
                                              <p:pRg st="6" end="6"/>
                                            </p:txEl>
                                          </p:spTgt>
                                        </p:tgtEl>
                                        <p:attrNameLst>
                                          <p:attrName>style.visibility</p:attrName>
                                        </p:attrNameLst>
                                      </p:cBhvr>
                                      <p:to>
                                        <p:strVal val="visible"/>
                                      </p:to>
                                    </p:set>
                                    <p:animEffect transition="in" filter="wipe(left)">
                                      <p:cBhvr>
                                        <p:cTn id="77" dur="500"/>
                                        <p:tgtEl>
                                          <p:spTgt spid="7">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
                                            <p:txEl>
                                              <p:pRg st="7" end="7"/>
                                            </p:txEl>
                                          </p:spTgt>
                                        </p:tgtEl>
                                        <p:attrNameLst>
                                          <p:attrName>style.visibility</p:attrName>
                                        </p:attrNameLst>
                                      </p:cBhvr>
                                      <p:to>
                                        <p:strVal val="visible"/>
                                      </p:to>
                                    </p:set>
                                    <p:animEffect transition="in" filter="wipe(left)">
                                      <p:cBhvr>
                                        <p:cTn id="82" dur="500"/>
                                        <p:tgtEl>
                                          <p:spTgt spid="7">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7">
                                            <p:txEl>
                                              <p:pRg st="8" end="8"/>
                                            </p:txEl>
                                          </p:spTgt>
                                        </p:tgtEl>
                                        <p:attrNameLst>
                                          <p:attrName>style.visibility</p:attrName>
                                        </p:attrNameLst>
                                      </p:cBhvr>
                                      <p:to>
                                        <p:strVal val="visible"/>
                                      </p:to>
                                    </p:set>
                                    <p:animEffect transition="in" filter="wipe(left)">
                                      <p:cBhvr>
                                        <p:cTn id="87" dur="500"/>
                                        <p:tgtEl>
                                          <p:spTgt spid="7">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9" presetClass="entr" presetSubtype="0" decel="100000"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anim calcmode="lin" valueType="num">
                                      <p:cBhvr>
                                        <p:cTn id="94" dur="500" fill="hold"/>
                                        <p:tgtEl>
                                          <p:spTgt spid="11"/>
                                        </p:tgtEl>
                                        <p:attrNameLst>
                                          <p:attrName>style.rotation</p:attrName>
                                        </p:attrNameLst>
                                      </p:cBhvr>
                                      <p:tavLst>
                                        <p:tav tm="0">
                                          <p:val>
                                            <p:fltVal val="360"/>
                                          </p:val>
                                        </p:tav>
                                        <p:tav tm="100000">
                                          <p:val>
                                            <p:fltVal val="0"/>
                                          </p:val>
                                        </p:tav>
                                      </p:tavLst>
                                    </p:anim>
                                    <p:animEffect transition="in" filter="fade">
                                      <p:cBhvr>
                                        <p:cTn id="95" dur="500"/>
                                        <p:tgtEl>
                                          <p:spTgt spid="11"/>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7">
                                            <p:txEl>
                                              <p:pRg st="9" end="9"/>
                                            </p:txEl>
                                          </p:spTgt>
                                        </p:tgtEl>
                                        <p:attrNameLst>
                                          <p:attrName>style.visibility</p:attrName>
                                        </p:attrNameLst>
                                      </p:cBhvr>
                                      <p:to>
                                        <p:strVal val="visible"/>
                                      </p:to>
                                    </p:set>
                                    <p:animEffect transition="in" filter="wipe(left)">
                                      <p:cBhvr>
                                        <p:cTn id="99" dur="500"/>
                                        <p:tgtEl>
                                          <p:spTgt spid="7">
                                            <p:txEl>
                                              <p:pRg st="9" end="9"/>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7">
                                            <p:txEl>
                                              <p:pRg st="10" end="10"/>
                                            </p:txEl>
                                          </p:spTgt>
                                        </p:tgtEl>
                                        <p:attrNameLst>
                                          <p:attrName>style.visibility</p:attrName>
                                        </p:attrNameLst>
                                      </p:cBhvr>
                                      <p:to>
                                        <p:strVal val="visible"/>
                                      </p:to>
                                    </p:set>
                                    <p:animEffect transition="in" filter="wipe(left)">
                                      <p:cBhvr>
                                        <p:cTn id="104" dur="500"/>
                                        <p:tgtEl>
                                          <p:spTgt spid="7">
                                            <p:txEl>
                                              <p:pRg st="10" end="1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7">
                                            <p:txEl>
                                              <p:pRg st="11" end="11"/>
                                            </p:txEl>
                                          </p:spTgt>
                                        </p:tgtEl>
                                        <p:attrNameLst>
                                          <p:attrName>style.visibility</p:attrName>
                                        </p:attrNameLst>
                                      </p:cBhvr>
                                      <p:to>
                                        <p:strVal val="visible"/>
                                      </p:to>
                                    </p:set>
                                    <p:animEffect transition="in" filter="wipe(left)">
                                      <p:cBhvr>
                                        <p:cTn id="109" dur="500"/>
                                        <p:tgtEl>
                                          <p:spTgt spid="7">
                                            <p:txEl>
                                              <p:pRg st="11" end="1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wipe(left)">
                                      <p:cBhvr>
                                        <p:cTn id="114" dur="500"/>
                                        <p:tgtEl>
                                          <p:spTgt spid="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wipe(left)">
                                      <p:cBhvr>
                                        <p:cTn id="1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3AC663-39D8-3CC1-92D4-BCC7DD2C56B3}"/>
              </a:ext>
            </a:extLst>
          </p:cNvPr>
          <p:cNvSpPr txBox="1"/>
          <p:nvPr/>
        </p:nvSpPr>
        <p:spPr>
          <a:xfrm>
            <a:off x="228599" y="0"/>
            <a:ext cx="11772901"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outerShdw>
                </a:effectLst>
              </a:rPr>
              <a:t>EL CUMPLIMIENTO DEL PACTO </a:t>
            </a:r>
          </a:p>
        </p:txBody>
      </p:sp>
      <p:sp>
        <p:nvSpPr>
          <p:cNvPr id="5" name="CuadroTexto 4">
            <a:extLst>
              <a:ext uri="{FF2B5EF4-FFF2-40B4-BE49-F238E27FC236}">
                <a16:creationId xmlns:a16="http://schemas.microsoft.com/office/drawing/2014/main" id="{942B1F81-C725-3749-52BA-653BEDAA6EE0}"/>
              </a:ext>
            </a:extLst>
          </p:cNvPr>
          <p:cNvSpPr txBox="1"/>
          <p:nvPr/>
        </p:nvSpPr>
        <p:spPr>
          <a:xfrm>
            <a:off x="671512" y="657522"/>
            <a:ext cx="108489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037CD8"/>
                </a:solidFill>
                <a:latin typeface="Comic Sans MS" panose="030F0702030302020204" pitchFamily="66" charset="0"/>
              </a:rPr>
              <a:t>“Y tomó el libro del pacto y lo leyó a oídos del pueblo, el cual dijo: Haremos todas las cosas que Jehová ha dicho, y obedeceremos” </a:t>
            </a:r>
            <a:r>
              <a:rPr lang="es-ES" sz="1400" b="1" dirty="0">
                <a:solidFill>
                  <a:srgbClr val="037CD8"/>
                </a:solidFill>
                <a:latin typeface="Comic Sans MS" panose="030F0702030302020204" pitchFamily="66" charset="0"/>
              </a:rPr>
              <a:t>(Éxodo 24:7)</a:t>
            </a:r>
          </a:p>
        </p:txBody>
      </p:sp>
      <p:sp>
        <p:nvSpPr>
          <p:cNvPr id="6" name="CuadroTexto 5">
            <a:extLst>
              <a:ext uri="{FF2B5EF4-FFF2-40B4-BE49-F238E27FC236}">
                <a16:creationId xmlns:a16="http://schemas.microsoft.com/office/drawing/2014/main" id="{A96E7160-CE8C-23DC-3071-B47C846702E4}"/>
              </a:ext>
            </a:extLst>
          </p:cNvPr>
          <p:cNvSpPr txBox="1"/>
          <p:nvPr/>
        </p:nvSpPr>
        <p:spPr>
          <a:xfrm>
            <a:off x="2949371" y="1533465"/>
            <a:ext cx="8958264" cy="707886"/>
          </a:xfrm>
          <a:prstGeom prst="rect">
            <a:avLst/>
          </a:prstGeom>
          <a:noFill/>
        </p:spPr>
        <p:txBody>
          <a:bodyPr wrap="square" rtlCol="0">
            <a:spAutoFit/>
          </a:bodyPr>
          <a:lstStyle/>
          <a:p>
            <a:pPr>
              <a:spcBef>
                <a:spcPts val="600"/>
              </a:spcBef>
            </a:pPr>
            <a:r>
              <a:rPr lang="es-ES" sz="2000" b="1" dirty="0"/>
              <a:t>De una forma totalmente sincera, el pueblo se comprometió a guardar el pacto. Ese compromiso duró poco (</a:t>
            </a:r>
            <a:r>
              <a:rPr lang="es-ES" sz="2000" b="1" dirty="0" err="1"/>
              <a:t>Éx</a:t>
            </a:r>
            <a:r>
              <a:rPr lang="es-ES" sz="2000" b="1" dirty="0"/>
              <a:t>. 32:8).</a:t>
            </a:r>
          </a:p>
        </p:txBody>
      </p:sp>
      <p:pic>
        <p:nvPicPr>
          <p:cNvPr id="7" name="Imagen 6" descr="Imagen que contiene colorido, montar a caballo, camión, hombre&#10;&#10;El contenido generado por IA puede ser incorrecto.">
            <a:extLst>
              <a:ext uri="{FF2B5EF4-FFF2-40B4-BE49-F238E27FC236}">
                <a16:creationId xmlns:a16="http://schemas.microsoft.com/office/drawing/2014/main" id="{DE62E0C3-D328-3D2F-F1DF-51390260B7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599" y="1533465"/>
            <a:ext cx="2640044" cy="1980033"/>
          </a:xfrm>
          <a:prstGeom prst="roundRect">
            <a:avLst>
              <a:gd name="adj" fmla="val 1089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Pintura de una persona con un vestido de flores&#10;&#10;El contenido generado por IA puede ser incorrecto.">
            <a:extLst>
              <a:ext uri="{FF2B5EF4-FFF2-40B4-BE49-F238E27FC236}">
                <a16:creationId xmlns:a16="http://schemas.microsoft.com/office/drawing/2014/main" id="{21DB2B50-E0DF-4C93-7068-4B5541A6B6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599" y="3659166"/>
            <a:ext cx="2646420" cy="3048993"/>
          </a:xfrm>
          <a:prstGeom prst="roundRect">
            <a:avLst>
              <a:gd name="adj" fmla="val 1105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Imagen que contiene persona, viendo, hombre, parado&#10;&#10;El contenido generado por IA puede ser incorrecto.">
            <a:extLst>
              <a:ext uri="{FF2B5EF4-FFF2-40B4-BE49-F238E27FC236}">
                <a16:creationId xmlns:a16="http://schemas.microsoft.com/office/drawing/2014/main" id="{176496CA-B4A7-3CC8-261A-00108A9F5C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14327" y="3704282"/>
            <a:ext cx="4091527" cy="2045764"/>
          </a:xfrm>
          <a:prstGeom prst="roundRect">
            <a:avLst>
              <a:gd name="adj" fmla="val 106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Imagen que contiene persona, celular, teléfono, hombre&#10;&#10;El contenido generado por IA puede ser incorrecto.">
            <a:extLst>
              <a:ext uri="{FF2B5EF4-FFF2-40B4-BE49-F238E27FC236}">
                <a16:creationId xmlns:a16="http://schemas.microsoft.com/office/drawing/2014/main" id="{8F49658B-9A30-3AFC-5314-A0AC2521BC9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0013081" y="3704282"/>
            <a:ext cx="1894554" cy="2050384"/>
          </a:xfrm>
          <a:prstGeom prst="ellipse">
            <a:avLst/>
          </a:prstGeom>
          <a:ln w="63500" cap="rnd">
            <a:solidFill>
              <a:srgbClr val="037CD8"/>
            </a:solidFill>
          </a:ln>
          <a:effectLst/>
          <a:scene3d>
            <a:camera prst="orthographicFront"/>
            <a:lightRig rig="contrasting" dir="t">
              <a:rot lat="0" lon="0" rev="3000000"/>
            </a:lightRig>
          </a:scene3d>
          <a:sp3d contourW="7620">
            <a:bevelT w="95250" h="31750"/>
            <a:contourClr>
              <a:srgbClr val="333333"/>
            </a:contourClr>
          </a:sp3d>
        </p:spPr>
      </p:pic>
      <p:sp>
        <p:nvSpPr>
          <p:cNvPr id="15" name="CuadroTexto 14">
            <a:extLst>
              <a:ext uri="{FF2B5EF4-FFF2-40B4-BE49-F238E27FC236}">
                <a16:creationId xmlns:a16="http://schemas.microsoft.com/office/drawing/2014/main" id="{94E5A4D2-60EA-B91E-52CA-85BF1AB52B8A}"/>
              </a:ext>
            </a:extLst>
          </p:cNvPr>
          <p:cNvSpPr txBox="1"/>
          <p:nvPr/>
        </p:nvSpPr>
        <p:spPr>
          <a:xfrm>
            <a:off x="2949371" y="3704282"/>
            <a:ext cx="2755210" cy="1938992"/>
          </a:xfrm>
          <a:prstGeom prst="rect">
            <a:avLst/>
          </a:prstGeom>
          <a:noFill/>
        </p:spPr>
        <p:txBody>
          <a:bodyPr wrap="square">
            <a:spAutoFit/>
          </a:bodyPr>
          <a:lstStyle/>
          <a:p>
            <a:pPr>
              <a:spcBef>
                <a:spcPts val="600"/>
              </a:spcBef>
            </a:pPr>
            <a:r>
              <a:rPr lang="es-ES" sz="2000" b="1" dirty="0"/>
              <a:t>Por naturaleza, somos desobedientes </a:t>
            </a:r>
            <a:br>
              <a:rPr lang="es-ES" sz="2000" b="1" dirty="0"/>
            </a:br>
            <a:r>
              <a:rPr lang="es-ES" sz="2000" b="1" dirty="0"/>
              <a:t>(Ro. 7:18), y no podemos hacer nada para cambiar nuestra tendencia (Ro. 7:24).</a:t>
            </a:r>
          </a:p>
        </p:txBody>
      </p:sp>
      <p:sp>
        <p:nvSpPr>
          <p:cNvPr id="17" name="CuadroTexto 16">
            <a:extLst>
              <a:ext uri="{FF2B5EF4-FFF2-40B4-BE49-F238E27FC236}">
                <a16:creationId xmlns:a16="http://schemas.microsoft.com/office/drawing/2014/main" id="{7FBC6086-6E2C-B98D-1DCD-8EDFCD46668F}"/>
              </a:ext>
            </a:extLst>
          </p:cNvPr>
          <p:cNvSpPr txBox="1"/>
          <p:nvPr/>
        </p:nvSpPr>
        <p:spPr>
          <a:xfrm>
            <a:off x="2949371" y="5750046"/>
            <a:ext cx="8958264" cy="1015663"/>
          </a:xfrm>
          <a:prstGeom prst="rect">
            <a:avLst/>
          </a:prstGeom>
          <a:noFill/>
        </p:spPr>
        <p:txBody>
          <a:bodyPr wrap="square">
            <a:spAutoFit/>
          </a:bodyPr>
          <a:lstStyle/>
          <a:p>
            <a:pPr>
              <a:spcBef>
                <a:spcPts val="600"/>
              </a:spcBef>
            </a:pPr>
            <a:r>
              <a:rPr lang="es-ES" sz="2000" b="1" dirty="0"/>
              <a:t>Pero, si se lo permitimos, Dios sí puede cambiar nuestra naturaleza </a:t>
            </a:r>
            <a:br>
              <a:rPr lang="es-ES" sz="2000" b="1" dirty="0"/>
            </a:br>
            <a:r>
              <a:rPr lang="es-ES" sz="2000" b="1" dirty="0"/>
              <a:t>(Ez. 36:26-27). Él limpia, quita, da y pone para que podamos obedecerle. Solo Él nos hace fuertes (2Co. 12:10).</a:t>
            </a:r>
          </a:p>
        </p:txBody>
      </p:sp>
      <p:sp>
        <p:nvSpPr>
          <p:cNvPr id="4" name="CuadroTexto 3">
            <a:extLst>
              <a:ext uri="{FF2B5EF4-FFF2-40B4-BE49-F238E27FC236}">
                <a16:creationId xmlns:a16="http://schemas.microsoft.com/office/drawing/2014/main" id="{F3BD188C-1936-473F-A21C-D45A6DD7B3EC}"/>
              </a:ext>
            </a:extLst>
          </p:cNvPr>
          <p:cNvSpPr txBox="1"/>
          <p:nvPr/>
        </p:nvSpPr>
        <p:spPr>
          <a:xfrm>
            <a:off x="2949371" y="3250786"/>
            <a:ext cx="8958264" cy="400110"/>
          </a:xfrm>
          <a:prstGeom prst="rect">
            <a:avLst/>
          </a:prstGeom>
          <a:noFill/>
        </p:spPr>
        <p:txBody>
          <a:bodyPr wrap="square">
            <a:spAutoFit/>
          </a:bodyPr>
          <a:lstStyle/>
          <a:p>
            <a:pPr>
              <a:spcBef>
                <a:spcPts val="600"/>
              </a:spcBef>
            </a:pPr>
            <a:r>
              <a:rPr lang="es-ES" sz="2000" b="1" dirty="0"/>
              <a:t>¿Qué nos impide obedecer a Dios, a pesar de nuestras buenas intenciones?</a:t>
            </a:r>
          </a:p>
        </p:txBody>
      </p:sp>
      <p:sp>
        <p:nvSpPr>
          <p:cNvPr id="10" name="CuadroTexto 9">
            <a:extLst>
              <a:ext uri="{FF2B5EF4-FFF2-40B4-BE49-F238E27FC236}">
                <a16:creationId xmlns:a16="http://schemas.microsoft.com/office/drawing/2014/main" id="{D4225183-E718-5AB2-76D9-3A85C50393D8}"/>
              </a:ext>
            </a:extLst>
          </p:cNvPr>
          <p:cNvSpPr txBox="1"/>
          <p:nvPr/>
        </p:nvSpPr>
        <p:spPr>
          <a:xfrm>
            <a:off x="2949371" y="2241351"/>
            <a:ext cx="8958264" cy="1015663"/>
          </a:xfrm>
          <a:prstGeom prst="rect">
            <a:avLst/>
          </a:prstGeom>
          <a:noFill/>
        </p:spPr>
        <p:txBody>
          <a:bodyPr wrap="square">
            <a:spAutoFit/>
          </a:bodyPr>
          <a:lstStyle/>
          <a:p>
            <a:pPr>
              <a:spcBef>
                <a:spcPts val="600"/>
              </a:spcBef>
            </a:pPr>
            <a:r>
              <a:rPr lang="es-ES" sz="2000" b="1" dirty="0"/>
              <a:t>La siguiente generación también se comprometió a guardar el pacto (Jos. 24:18b). Pero Josué les advirtió claramente: “No podréis servir a Jehová” (Jos. 24:19).</a:t>
            </a:r>
          </a:p>
        </p:txBody>
      </p:sp>
    </p:spTree>
    <p:extLst>
      <p:ext uri="{BB962C8B-B14F-4D97-AF65-F5344CB8AC3E}">
        <p14:creationId xmlns:p14="http://schemas.microsoft.com/office/powerpoint/2010/main" val="11676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75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750"/>
                                        <p:tgtEl>
                                          <p:spTgt spid="9"/>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217">
                                          <p:stCondLst>
                                            <p:cond delay="0"/>
                                          </p:stCondLst>
                                        </p:cTn>
                                        <p:tgtEl>
                                          <p:spTgt spid="11"/>
                                        </p:tgtEl>
                                      </p:cBhvr>
                                    </p:animEffect>
                                    <p:anim calcmode="lin" valueType="num">
                                      <p:cBhvr>
                                        <p:cTn id="40"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43"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44"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45" dur="10">
                                          <p:stCondLst>
                                            <p:cond delay="244"/>
                                          </p:stCondLst>
                                        </p:cTn>
                                        <p:tgtEl>
                                          <p:spTgt spid="11"/>
                                        </p:tgtEl>
                                      </p:cBhvr>
                                      <p:to x="100000" y="60000"/>
                                    </p:animScale>
                                    <p:animScale>
                                      <p:cBhvr>
                                        <p:cTn id="46" dur="62" decel="50000">
                                          <p:stCondLst>
                                            <p:cond delay="254"/>
                                          </p:stCondLst>
                                        </p:cTn>
                                        <p:tgtEl>
                                          <p:spTgt spid="11"/>
                                        </p:tgtEl>
                                      </p:cBhvr>
                                      <p:to x="100000" y="100000"/>
                                    </p:animScale>
                                    <p:animScale>
                                      <p:cBhvr>
                                        <p:cTn id="47" dur="10">
                                          <p:stCondLst>
                                            <p:cond delay="492"/>
                                          </p:stCondLst>
                                        </p:cTn>
                                        <p:tgtEl>
                                          <p:spTgt spid="11"/>
                                        </p:tgtEl>
                                      </p:cBhvr>
                                      <p:to x="100000" y="80000"/>
                                    </p:animScale>
                                    <p:animScale>
                                      <p:cBhvr>
                                        <p:cTn id="48" dur="62" decel="50000">
                                          <p:stCondLst>
                                            <p:cond delay="502"/>
                                          </p:stCondLst>
                                        </p:cTn>
                                        <p:tgtEl>
                                          <p:spTgt spid="11"/>
                                        </p:tgtEl>
                                      </p:cBhvr>
                                      <p:to x="100000" y="100000"/>
                                    </p:animScale>
                                    <p:animScale>
                                      <p:cBhvr>
                                        <p:cTn id="49" dur="10">
                                          <p:stCondLst>
                                            <p:cond delay="616"/>
                                          </p:stCondLst>
                                        </p:cTn>
                                        <p:tgtEl>
                                          <p:spTgt spid="11"/>
                                        </p:tgtEl>
                                      </p:cBhvr>
                                      <p:to x="100000" y="90000"/>
                                    </p:animScale>
                                    <p:animScale>
                                      <p:cBhvr>
                                        <p:cTn id="50" dur="62" decel="50000">
                                          <p:stCondLst>
                                            <p:cond delay="625"/>
                                          </p:stCondLst>
                                        </p:cTn>
                                        <p:tgtEl>
                                          <p:spTgt spid="11"/>
                                        </p:tgtEl>
                                      </p:cBhvr>
                                      <p:to x="100000" y="100000"/>
                                    </p:animScale>
                                    <p:animScale>
                                      <p:cBhvr>
                                        <p:cTn id="51" dur="10">
                                          <p:stCondLst>
                                            <p:cond delay="678"/>
                                          </p:stCondLst>
                                        </p:cTn>
                                        <p:tgtEl>
                                          <p:spTgt spid="11"/>
                                        </p:tgtEl>
                                      </p:cBhvr>
                                      <p:to x="100000" y="95000"/>
                                    </p:animScale>
                                    <p:animScale>
                                      <p:cBhvr>
                                        <p:cTn id="52" dur="62" decel="50000">
                                          <p:stCondLst>
                                            <p:cond delay="688"/>
                                          </p:stCondLst>
                                        </p:cTn>
                                        <p:tgtEl>
                                          <p:spTgt spid="11"/>
                                        </p:tgtEl>
                                      </p:cBhvr>
                                      <p:to x="100000" y="100000"/>
                                    </p:animScale>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8)">
                                      <p:cBhvr>
                                        <p:cTn id="66" dur="750"/>
                                        <p:tgtEl>
                                          <p:spTgt spid="13"/>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2FFE000-7AD3-7F08-9DE7-AA5EED72A711}"/>
              </a:ext>
            </a:extLst>
          </p:cNvPr>
          <p:cNvSpPr>
            <a:spLocks noGrp="1" noRot="1" noMove="1" noResize="1" noEditPoints="1" noAdjustHandles="1" noChangeArrowheads="1" noChangeShapeType="1"/>
          </p:cNvSpPr>
          <p:nvPr/>
        </p:nvSpPr>
        <p:spPr>
          <a:xfrm>
            <a:off x="0" y="0"/>
            <a:ext cx="12192000" cy="136743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1E68F90-F4E8-5145-095D-3213FF415C3D}"/>
              </a:ext>
            </a:extLst>
          </p:cNvPr>
          <p:cNvSpPr txBox="1"/>
          <p:nvPr/>
        </p:nvSpPr>
        <p:spPr>
          <a:xfrm>
            <a:off x="0" y="-28169"/>
            <a:ext cx="923796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300" dirty="0">
                <a:ln/>
                <a:solidFill>
                  <a:schemeClr val="accent4"/>
                </a:solidFill>
                <a:effectLst>
                  <a:outerShdw blurRad="38100" dist="12700" dir="2700000" algn="tl">
                    <a:srgbClr val="000000">
                      <a:alpha val="43137"/>
                    </a:srgbClr>
                  </a:outerShdw>
                </a:effectLst>
              </a:rPr>
              <a:t>LA COMIDA DEL PACTO </a:t>
            </a:r>
          </a:p>
        </p:txBody>
      </p:sp>
      <p:sp>
        <p:nvSpPr>
          <p:cNvPr id="5" name="CuadroTexto 4">
            <a:extLst>
              <a:ext uri="{FF2B5EF4-FFF2-40B4-BE49-F238E27FC236}">
                <a16:creationId xmlns:a16="http://schemas.microsoft.com/office/drawing/2014/main" id="{F6E4E75D-F7E9-5B5A-05B9-197550B1AD3D}"/>
              </a:ext>
            </a:extLst>
          </p:cNvPr>
          <p:cNvSpPr txBox="1"/>
          <p:nvPr/>
        </p:nvSpPr>
        <p:spPr>
          <a:xfrm>
            <a:off x="1" y="629168"/>
            <a:ext cx="9237966"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“Y subieron Moisés y Aarón, </a:t>
            </a:r>
            <a:r>
              <a:rPr lang="es-ES" b="1" dirty="0" err="1">
                <a:solidFill>
                  <a:schemeClr val="accent5">
                    <a:lumMod val="50000"/>
                  </a:schemeClr>
                </a:solidFill>
                <a:latin typeface="Comic Sans MS" panose="030F0702030302020204" pitchFamily="66" charset="0"/>
              </a:rPr>
              <a:t>Nadab</a:t>
            </a:r>
            <a:r>
              <a:rPr lang="es-ES" b="1" dirty="0">
                <a:solidFill>
                  <a:schemeClr val="accent5">
                    <a:lumMod val="50000"/>
                  </a:schemeClr>
                </a:solidFill>
                <a:latin typeface="Comic Sans MS" panose="030F0702030302020204" pitchFamily="66" charset="0"/>
              </a:rPr>
              <a:t> y </a:t>
            </a:r>
            <a:r>
              <a:rPr lang="es-ES" b="1" dirty="0" err="1">
                <a:solidFill>
                  <a:schemeClr val="accent5">
                    <a:lumMod val="50000"/>
                  </a:schemeClr>
                </a:solidFill>
                <a:latin typeface="Comic Sans MS" panose="030F0702030302020204" pitchFamily="66" charset="0"/>
              </a:rPr>
              <a:t>Abiú</a:t>
            </a:r>
            <a:r>
              <a:rPr lang="es-ES" b="1" dirty="0">
                <a:solidFill>
                  <a:schemeClr val="accent5">
                    <a:lumMod val="50000"/>
                  </a:schemeClr>
                </a:solidFill>
                <a:latin typeface="Comic Sans MS" panose="030F0702030302020204" pitchFamily="66" charset="0"/>
              </a:rPr>
              <a:t>, y setenta de los ancianos de Israel; […] y vieron a Dios, y comieron y bebieron” </a:t>
            </a:r>
            <a:r>
              <a:rPr lang="es-ES" sz="1400" b="1" dirty="0">
                <a:solidFill>
                  <a:schemeClr val="accent5">
                    <a:lumMod val="50000"/>
                  </a:schemeClr>
                </a:solidFill>
                <a:latin typeface="Comic Sans MS" panose="030F0702030302020204" pitchFamily="66" charset="0"/>
              </a:rPr>
              <a:t>(Éxodo 24:9, 11b)</a:t>
            </a:r>
            <a:endParaRPr lang="es-ES"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4B518814-BECB-E545-3F7C-C14B8ECEC5CC}"/>
              </a:ext>
            </a:extLst>
          </p:cNvPr>
          <p:cNvSpPr txBox="1"/>
          <p:nvPr/>
        </p:nvSpPr>
        <p:spPr>
          <a:xfrm>
            <a:off x="137201" y="1367432"/>
            <a:ext cx="9100765" cy="1015663"/>
          </a:xfrm>
          <a:prstGeom prst="rect">
            <a:avLst/>
          </a:prstGeom>
          <a:noFill/>
        </p:spPr>
        <p:txBody>
          <a:bodyPr wrap="square" rtlCol="0">
            <a:spAutoFit/>
          </a:bodyPr>
          <a:lstStyle/>
          <a:p>
            <a:pPr>
              <a:spcBef>
                <a:spcPts val="600"/>
              </a:spcBef>
            </a:pPr>
            <a:r>
              <a:rPr lang="es-ES" sz="2000" b="1" dirty="0"/>
              <a:t>Tal como vemos en el ejemplo de Jacob y Labán, en el antiguo oriente la ratificación de un pacto incluía una comida compartida por ambas partes (</a:t>
            </a:r>
            <a:r>
              <a:rPr lang="es-ES" sz="2000" b="1" dirty="0" err="1"/>
              <a:t>Gn</a:t>
            </a:r>
            <a:r>
              <a:rPr lang="es-ES" sz="2000" b="1" dirty="0"/>
              <a:t>. 31:44-54).</a:t>
            </a:r>
          </a:p>
        </p:txBody>
      </p:sp>
      <p:pic>
        <p:nvPicPr>
          <p:cNvPr id="4" name="Imagen 3" descr="Dibujo de una persona&#10;&#10;El contenido generado por IA puede ser incorrecto.">
            <a:extLst>
              <a:ext uri="{FF2B5EF4-FFF2-40B4-BE49-F238E27FC236}">
                <a16:creationId xmlns:a16="http://schemas.microsoft.com/office/drawing/2014/main" id="{23399E4F-93D2-203D-4822-63F4BC7CAC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083" y="2494687"/>
            <a:ext cx="4654982" cy="3482616"/>
          </a:xfrm>
          <a:prstGeom prst="rect">
            <a:avLst/>
          </a:prstGeom>
          <a:effectLst>
            <a:innerShdw blurRad="114300">
              <a:prstClr val="black"/>
            </a:innerShdw>
          </a:effectLst>
        </p:spPr>
      </p:pic>
      <p:pic>
        <p:nvPicPr>
          <p:cNvPr id="8" name="Imagen 7" descr="Una caricatura de una persona&#10;&#10;El contenido generado por IA puede ser incorrecto.">
            <a:extLst>
              <a:ext uri="{FF2B5EF4-FFF2-40B4-BE49-F238E27FC236}">
                <a16:creationId xmlns:a16="http://schemas.microsoft.com/office/drawing/2014/main" id="{3E37A7CE-F8F1-B7DD-BA88-ED8449BCEF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37967" y="108883"/>
            <a:ext cx="2811780" cy="2057400"/>
          </a:xfrm>
          <a:prstGeom prst="rect">
            <a:avLst/>
          </a:prstGeom>
          <a:effectLst>
            <a:innerShdw blurRad="114300">
              <a:prstClr val="black"/>
            </a:innerShdw>
          </a:effectLst>
        </p:spPr>
      </p:pic>
      <p:pic>
        <p:nvPicPr>
          <p:cNvPr id="10" name="Imagen 9" descr="Un grupo de personas disfrazadas&#10;&#10;El contenido generado por IA puede ser incorrecto.">
            <a:extLst>
              <a:ext uri="{FF2B5EF4-FFF2-40B4-BE49-F238E27FC236}">
                <a16:creationId xmlns:a16="http://schemas.microsoft.com/office/drawing/2014/main" id="{13D4220B-476E-D72A-8D91-9A5A2A802BC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398030" y="3875776"/>
            <a:ext cx="3722844" cy="2879387"/>
          </a:xfrm>
          <a:prstGeom prst="rect">
            <a:avLst/>
          </a:prstGeom>
          <a:effectLst>
            <a:innerShdw blurRad="114300">
              <a:prstClr val="black"/>
            </a:innerShdw>
          </a:effectLst>
        </p:spPr>
      </p:pic>
      <p:sp>
        <p:nvSpPr>
          <p:cNvPr id="12" name="CuadroTexto 11">
            <a:extLst>
              <a:ext uri="{FF2B5EF4-FFF2-40B4-BE49-F238E27FC236}">
                <a16:creationId xmlns:a16="http://schemas.microsoft.com/office/drawing/2014/main" id="{B71E6420-964D-C88B-0B1C-A234591C2808}"/>
              </a:ext>
            </a:extLst>
          </p:cNvPr>
          <p:cNvSpPr txBox="1"/>
          <p:nvPr/>
        </p:nvSpPr>
        <p:spPr>
          <a:xfrm>
            <a:off x="4820066" y="3196163"/>
            <a:ext cx="7281052" cy="707886"/>
          </a:xfrm>
          <a:prstGeom prst="rect">
            <a:avLst/>
          </a:prstGeom>
          <a:noFill/>
        </p:spPr>
        <p:txBody>
          <a:bodyPr wrap="square">
            <a:spAutoFit/>
          </a:bodyPr>
          <a:lstStyle/>
          <a:p>
            <a:pPr>
              <a:spcBef>
                <a:spcPts val="600"/>
              </a:spcBef>
            </a:pPr>
            <a:r>
              <a:rPr lang="es-ES" sz="2000" b="1" dirty="0"/>
              <a:t>Cuando Jesús instituyó el nuevo pacto, también lo hizo compartiendo su comida con los 12 apóstoles (Mt. 26:26-28).</a:t>
            </a:r>
          </a:p>
        </p:txBody>
      </p:sp>
      <p:sp>
        <p:nvSpPr>
          <p:cNvPr id="14" name="CuadroTexto 13">
            <a:extLst>
              <a:ext uri="{FF2B5EF4-FFF2-40B4-BE49-F238E27FC236}">
                <a16:creationId xmlns:a16="http://schemas.microsoft.com/office/drawing/2014/main" id="{ABC4F9C4-1A21-1ADC-349A-D3FE217A5060}"/>
              </a:ext>
            </a:extLst>
          </p:cNvPr>
          <p:cNvSpPr txBox="1"/>
          <p:nvPr/>
        </p:nvSpPr>
        <p:spPr>
          <a:xfrm>
            <a:off x="4820066" y="3875776"/>
            <a:ext cx="3506838" cy="2246769"/>
          </a:xfrm>
          <a:prstGeom prst="rect">
            <a:avLst/>
          </a:prstGeom>
          <a:noFill/>
        </p:spPr>
        <p:txBody>
          <a:bodyPr wrap="square">
            <a:spAutoFit/>
          </a:bodyPr>
          <a:lstStyle/>
          <a:p>
            <a:pPr>
              <a:spcBef>
                <a:spcPts val="600"/>
              </a:spcBef>
            </a:pPr>
            <a:r>
              <a:rPr lang="es-ES" sz="2000" b="1" dirty="0"/>
              <a:t>Cada vez que participamos de la Santa Cena, estamos renovando nuestro pacto con Dios. Al tomar el pan y el vino, celebramos el perdón y la salvación que tenemos en Jesús (1Co. 11:26).</a:t>
            </a:r>
          </a:p>
        </p:txBody>
      </p:sp>
      <p:sp>
        <p:nvSpPr>
          <p:cNvPr id="16" name="CuadroTexto 15">
            <a:extLst>
              <a:ext uri="{FF2B5EF4-FFF2-40B4-BE49-F238E27FC236}">
                <a16:creationId xmlns:a16="http://schemas.microsoft.com/office/drawing/2014/main" id="{502132F6-983E-D7DC-1ED6-7A51CEF05579}"/>
              </a:ext>
            </a:extLst>
          </p:cNvPr>
          <p:cNvSpPr txBox="1"/>
          <p:nvPr/>
        </p:nvSpPr>
        <p:spPr>
          <a:xfrm>
            <a:off x="4820066" y="2208773"/>
            <a:ext cx="7281052" cy="1015663"/>
          </a:xfrm>
          <a:prstGeom prst="rect">
            <a:avLst/>
          </a:prstGeom>
          <a:noFill/>
        </p:spPr>
        <p:txBody>
          <a:bodyPr wrap="square">
            <a:spAutoFit/>
          </a:bodyPr>
          <a:lstStyle/>
          <a:p>
            <a:pPr>
              <a:spcBef>
                <a:spcPts val="600"/>
              </a:spcBef>
            </a:pPr>
            <a:r>
              <a:rPr lang="es-ES" sz="2000" b="1" dirty="0"/>
              <a:t>En Sinaí, Dios ofreció una “comida del pacto” a 74 personas: Moisés, Aarón, </a:t>
            </a:r>
            <a:r>
              <a:rPr lang="es-ES" sz="2000" b="1" dirty="0" err="1"/>
              <a:t>Nadab</a:t>
            </a:r>
            <a:r>
              <a:rPr lang="es-ES" sz="2000" b="1" dirty="0"/>
              <a:t>, </a:t>
            </a:r>
            <a:r>
              <a:rPr lang="es-ES" sz="2000" b="1" dirty="0" err="1"/>
              <a:t>Abiú</a:t>
            </a:r>
            <a:r>
              <a:rPr lang="es-ES" sz="2000" b="1" dirty="0"/>
              <a:t>, y 70 ancianos, en representación de todo el pueblo (</a:t>
            </a:r>
            <a:r>
              <a:rPr lang="es-ES" sz="2000" b="1" dirty="0" err="1"/>
              <a:t>Éx</a:t>
            </a:r>
            <a:r>
              <a:rPr lang="es-ES" sz="2000" b="1" dirty="0"/>
              <a:t>. 24:9-11).</a:t>
            </a:r>
          </a:p>
        </p:txBody>
      </p:sp>
      <p:sp>
        <p:nvSpPr>
          <p:cNvPr id="18" name="CuadroTexto 17">
            <a:extLst>
              <a:ext uri="{FF2B5EF4-FFF2-40B4-BE49-F238E27FC236}">
                <a16:creationId xmlns:a16="http://schemas.microsoft.com/office/drawing/2014/main" id="{1BE48802-1DDF-0A73-CECA-5006732F9E68}"/>
              </a:ext>
            </a:extLst>
          </p:cNvPr>
          <p:cNvSpPr txBox="1"/>
          <p:nvPr/>
        </p:nvSpPr>
        <p:spPr>
          <a:xfrm>
            <a:off x="66674" y="6094273"/>
            <a:ext cx="8162925" cy="707886"/>
          </a:xfrm>
          <a:prstGeom prst="rect">
            <a:avLst/>
          </a:prstGeom>
          <a:noFill/>
        </p:spPr>
        <p:txBody>
          <a:bodyPr wrap="square">
            <a:spAutoFit/>
          </a:bodyPr>
          <a:lstStyle/>
          <a:p>
            <a:pPr>
              <a:spcBef>
                <a:spcPts val="600"/>
              </a:spcBef>
            </a:pPr>
            <a:r>
              <a:rPr lang="es-ES" sz="2000" b="1" dirty="0"/>
              <a:t>A pesar de su rechazo final de la salvación, ni </a:t>
            </a:r>
            <a:r>
              <a:rPr lang="es-ES" sz="2000" b="1" dirty="0" err="1"/>
              <a:t>Nadab</a:t>
            </a:r>
            <a:r>
              <a:rPr lang="es-ES" sz="2000" b="1" dirty="0"/>
              <a:t>, ni </a:t>
            </a:r>
            <a:r>
              <a:rPr lang="es-ES" sz="2000" b="1" dirty="0" err="1"/>
              <a:t>Abiú</a:t>
            </a:r>
            <a:r>
              <a:rPr lang="es-ES" sz="2000" b="1" dirty="0"/>
              <a:t>, ni Judas fueron excluidos de esta “comida del pacto”.</a:t>
            </a:r>
          </a:p>
        </p:txBody>
      </p:sp>
    </p:spTree>
    <p:extLst>
      <p:ext uri="{BB962C8B-B14F-4D97-AF65-F5344CB8AC3E}">
        <p14:creationId xmlns:p14="http://schemas.microsoft.com/office/powerpoint/2010/main" val="71887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750"/>
                                        <p:tgtEl>
                                          <p:spTgt spid="8"/>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750"/>
                                        <p:tgtEl>
                                          <p:spTgt spid="10"/>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6810BF-B6B9-68FD-44DC-877E876DEFE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3F6C445-7DC5-AE3D-49F7-B29472970C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ABF8372F-16D8-3961-C0AE-FEE6FAA7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9297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70333EE-86A6-B438-8CE5-A325A33430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515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88C089-E772-BADD-F908-B5E17B6B35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7444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AFEF0782-DE6E-194C-908A-1CFD90844BEA}"/>
              </a:ext>
            </a:extLst>
          </p:cNvPr>
          <p:cNvSpPr txBox="1"/>
          <p:nvPr/>
        </p:nvSpPr>
        <p:spPr>
          <a:xfrm>
            <a:off x="1" y="5854154"/>
            <a:ext cx="12191999" cy="830997"/>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4800" b="1" spc="1500" dirty="0">
                <a:ln w="0"/>
                <a:gradFill>
                  <a:gsLst>
                    <a:gs pos="25000">
                      <a:srgbClr val="3B4C95"/>
                    </a:gs>
                    <a:gs pos="57000">
                      <a:srgbClr val="C00000"/>
                    </a:gs>
                    <a:gs pos="100000">
                      <a:srgbClr val="FFA7A7"/>
                    </a:gs>
                  </a:gsLst>
                  <a:lin ang="5400000"/>
                </a:gradFill>
                <a:effectLst>
                  <a:reflection blurRad="6350" stA="53000" endA="300" endPos="35500" dir="5400000" sy="-90000" algn="bl" rotWithShape="0"/>
                </a:effectLst>
              </a:rPr>
              <a:t>EL MODELO</a:t>
            </a:r>
          </a:p>
        </p:txBody>
      </p:sp>
    </p:spTree>
    <p:extLst>
      <p:ext uri="{BB962C8B-B14F-4D97-AF65-F5344CB8AC3E}">
        <p14:creationId xmlns:p14="http://schemas.microsoft.com/office/powerpoint/2010/main" val="6767086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881D1E-F168-30B2-E22C-BBCD0BE71C67}"/>
              </a:ext>
            </a:extLst>
          </p:cNvPr>
          <p:cNvSpPr txBox="1"/>
          <p:nvPr/>
        </p:nvSpPr>
        <p:spPr>
          <a:xfrm>
            <a:off x="2176008" y="-29184"/>
            <a:ext cx="10015992" cy="769441"/>
          </a:xfrm>
          <a:prstGeom prst="rect">
            <a:avLst/>
          </a:prstGeom>
          <a:noFill/>
          <a:effectLst>
            <a:outerShdw blurRad="50800" dist="25400" dir="5400000" algn="ctr" rotWithShape="0">
              <a:schemeClr val="tx1"/>
            </a:outerShdw>
          </a:effectLst>
        </p:spPr>
        <p:txBody>
          <a:bodyPr wrap="square">
            <a:spAutoFit/>
          </a:bodyPr>
          <a:lstStyle/>
          <a:p>
            <a:pPr algn="ctr"/>
            <a:r>
              <a:rPr lang="es-ES" sz="4400" b="1" dirty="0">
                <a:ln w="12700">
                  <a:solidFill>
                    <a:schemeClr val="accent3">
                      <a:lumMod val="50000"/>
                    </a:schemeClr>
                  </a:solidFill>
                  <a:prstDash val="solid"/>
                </a:ln>
                <a:pattFill prst="narHorz">
                  <a:fgClr>
                    <a:srgbClr val="FFFF00"/>
                  </a:fgClr>
                  <a:bgClr>
                    <a:schemeClr val="accent3">
                      <a:lumMod val="75000"/>
                    </a:schemeClr>
                  </a:bgClr>
                </a:pattFill>
                <a:effectLst>
                  <a:innerShdw blurRad="177800">
                    <a:schemeClr val="accent3">
                      <a:lumMod val="50000"/>
                    </a:schemeClr>
                  </a:innerShdw>
                </a:effectLst>
              </a:rPr>
              <a:t>EL PROPÓSITO DEL MODELO </a:t>
            </a:r>
          </a:p>
        </p:txBody>
      </p:sp>
      <p:sp>
        <p:nvSpPr>
          <p:cNvPr id="5" name="CuadroTexto 4">
            <a:extLst>
              <a:ext uri="{FF2B5EF4-FFF2-40B4-BE49-F238E27FC236}">
                <a16:creationId xmlns:a16="http://schemas.microsoft.com/office/drawing/2014/main" id="{7C0683C8-DE8A-73CD-7B35-47509A5644C3}"/>
              </a:ext>
            </a:extLst>
          </p:cNvPr>
          <p:cNvSpPr txBox="1"/>
          <p:nvPr/>
        </p:nvSpPr>
        <p:spPr>
          <a:xfrm>
            <a:off x="2176008" y="553823"/>
            <a:ext cx="10015992" cy="369332"/>
          </a:xfrm>
          <a:prstGeom prst="rect">
            <a:avLst/>
          </a:prstGeom>
          <a:noFill/>
        </p:spPr>
        <p:txBody>
          <a:bodyPr wrap="square">
            <a:spAutoFit/>
          </a:bodyPr>
          <a:lstStyle/>
          <a:p>
            <a:pPr algn="ct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“Y harán un santuario para mí, y habitaré en medio de ellos”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(Éxodo 25:8)</a:t>
            </a:r>
          </a:p>
        </p:txBody>
      </p:sp>
      <p:sp>
        <p:nvSpPr>
          <p:cNvPr id="6" name="CuadroTexto 5">
            <a:extLst>
              <a:ext uri="{FF2B5EF4-FFF2-40B4-BE49-F238E27FC236}">
                <a16:creationId xmlns:a16="http://schemas.microsoft.com/office/drawing/2014/main" id="{08A163E7-543E-BB95-6508-747F88C91CD8}"/>
              </a:ext>
            </a:extLst>
          </p:cNvPr>
          <p:cNvSpPr txBox="1"/>
          <p:nvPr/>
        </p:nvSpPr>
        <p:spPr>
          <a:xfrm>
            <a:off x="2242784" y="1088256"/>
            <a:ext cx="7402534" cy="707886"/>
          </a:xfrm>
          <a:prstGeom prst="rect">
            <a:avLst/>
          </a:prstGeom>
          <a:noFill/>
        </p:spPr>
        <p:txBody>
          <a:bodyPr wrap="square" rtlCol="0">
            <a:spAutoFit/>
          </a:bodyPr>
          <a:lstStyle/>
          <a:p>
            <a:pPr>
              <a:spcBef>
                <a:spcPts val="600"/>
              </a:spcBef>
            </a:pPr>
            <a:r>
              <a:rPr lang="es-ES" sz="2000" b="1" dirty="0">
                <a:solidFill>
                  <a:schemeClr val="bg1"/>
                </a:solidFill>
                <a:effectLst>
                  <a:glow rad="88900">
                    <a:srgbClr val="041D57"/>
                  </a:glow>
                  <a:outerShdw blurRad="38100" dist="38100" dir="2700000" algn="tl">
                    <a:srgbClr val="000000">
                      <a:alpha val="43137"/>
                    </a:srgbClr>
                  </a:outerShdw>
                </a:effectLst>
              </a:rPr>
              <a:t>Como una seguridad de que cumpliría su parte del pacto, Dios decidió irse a vivir en medio del pueblo.</a:t>
            </a:r>
          </a:p>
        </p:txBody>
      </p:sp>
      <p:pic>
        <p:nvPicPr>
          <p:cNvPr id="7" name="Imagen 6" descr="Imagen que contiene tabla, café, viejo, agua&#10;&#10;El contenido generado por IA puede ser incorrecto.">
            <a:extLst>
              <a:ext uri="{FF2B5EF4-FFF2-40B4-BE49-F238E27FC236}">
                <a16:creationId xmlns:a16="http://schemas.microsoft.com/office/drawing/2014/main" id="{9DBBEF7B-2DB9-E9CE-AF65-F2BB5CF868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398" y="137433"/>
            <a:ext cx="1985610" cy="2409081"/>
          </a:xfrm>
          <a:prstGeom prst="roundRect">
            <a:avLst>
              <a:gd name="adj" fmla="val 4167"/>
            </a:avLst>
          </a:prstGeom>
          <a:solidFill>
            <a:srgbClr val="FFFFFF"/>
          </a:solidFill>
          <a:ln w="76200" cap="sq">
            <a:solidFill>
              <a:schemeClr val="accent3">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n 10" descr="Un dibujo de una persona&#10;&#10;El contenido generado por IA puede ser incorrecto.">
            <a:extLst>
              <a:ext uri="{FF2B5EF4-FFF2-40B4-BE49-F238E27FC236}">
                <a16:creationId xmlns:a16="http://schemas.microsoft.com/office/drawing/2014/main" id="{93E83C5B-7312-45B5-DB03-A982DC60CDB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671571" y="1146007"/>
            <a:ext cx="2450592" cy="167350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8D4D0"/>
            </a:contourClr>
          </a:sp3d>
        </p:spPr>
      </p:pic>
      <p:pic>
        <p:nvPicPr>
          <p:cNvPr id="13" name="Imagen 12" descr="Imagen que contiene persona, parado, hombre, tabla&#10;&#10;El contenido generado por IA puede ser incorrecto.">
            <a:extLst>
              <a:ext uri="{FF2B5EF4-FFF2-40B4-BE49-F238E27FC236}">
                <a16:creationId xmlns:a16="http://schemas.microsoft.com/office/drawing/2014/main" id="{942EC694-58AE-B3A1-AF7F-7608EF44E6A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71569" y="2982350"/>
            <a:ext cx="2450592" cy="165049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8D4D0"/>
            </a:contourClr>
          </a:sp3d>
        </p:spPr>
      </p:pic>
      <p:sp>
        <p:nvSpPr>
          <p:cNvPr id="17" name="CuadroTexto 16">
            <a:extLst>
              <a:ext uri="{FF2B5EF4-FFF2-40B4-BE49-F238E27FC236}">
                <a16:creationId xmlns:a16="http://schemas.microsoft.com/office/drawing/2014/main" id="{1FBD0930-C714-3019-6130-73D67C0E879D}"/>
              </a:ext>
            </a:extLst>
          </p:cNvPr>
          <p:cNvSpPr txBox="1"/>
          <p:nvPr/>
        </p:nvSpPr>
        <p:spPr>
          <a:xfrm>
            <a:off x="3435060" y="3422247"/>
            <a:ext cx="6210257" cy="1323439"/>
          </a:xfrm>
          <a:prstGeom prst="rect">
            <a:avLst/>
          </a:prstGeom>
          <a:noFill/>
        </p:spPr>
        <p:txBody>
          <a:bodyPr wrap="square">
            <a:spAutoFit/>
          </a:bodyPr>
          <a:lstStyle/>
          <a:p>
            <a:pPr>
              <a:spcBef>
                <a:spcPts val="600"/>
              </a:spcBef>
            </a:pPr>
            <a:r>
              <a:rPr lang="es-ES" sz="2000" b="1" dirty="0">
                <a:solidFill>
                  <a:schemeClr val="bg1"/>
                </a:solidFill>
                <a:effectLst>
                  <a:glow rad="88900">
                    <a:srgbClr val="041D57"/>
                  </a:glow>
                  <a:outerShdw blurRad="38100" dist="38100" dir="2700000" algn="tl">
                    <a:srgbClr val="000000">
                      <a:alpha val="43137"/>
                    </a:srgbClr>
                  </a:outerShdw>
                </a:effectLst>
              </a:rPr>
              <a:t>A Moisés se le mostró el modelo, y se le dieron instrucciones concretas para su construcción. Al pueblo se le pidió que contribuyera con los materiales necesarios (</a:t>
            </a:r>
            <a:r>
              <a:rPr lang="es-ES" sz="2000" b="1" dirty="0" err="1">
                <a:solidFill>
                  <a:schemeClr val="bg1"/>
                </a:solidFill>
                <a:effectLst>
                  <a:glow rad="88900">
                    <a:srgbClr val="041D57"/>
                  </a:glow>
                  <a:outerShdw blurRad="38100" dist="38100" dir="2700000" algn="tl">
                    <a:srgbClr val="000000">
                      <a:alpha val="43137"/>
                    </a:srgbClr>
                  </a:outerShdw>
                </a:effectLst>
              </a:rPr>
              <a:t>Éx</a:t>
            </a:r>
            <a:r>
              <a:rPr lang="es-ES" sz="2000" b="1" dirty="0">
                <a:solidFill>
                  <a:schemeClr val="bg1"/>
                </a:solidFill>
                <a:effectLst>
                  <a:glow rad="88900">
                    <a:srgbClr val="041D57"/>
                  </a:glow>
                  <a:outerShdw blurRad="38100" dist="38100" dir="2700000" algn="tl">
                    <a:srgbClr val="000000">
                      <a:alpha val="43137"/>
                    </a:srgbClr>
                  </a:outerShdw>
                </a:effectLst>
              </a:rPr>
              <a:t>. 25:2-7).</a:t>
            </a:r>
          </a:p>
        </p:txBody>
      </p:sp>
      <p:sp>
        <p:nvSpPr>
          <p:cNvPr id="19" name="CuadroTexto 18">
            <a:extLst>
              <a:ext uri="{FF2B5EF4-FFF2-40B4-BE49-F238E27FC236}">
                <a16:creationId xmlns:a16="http://schemas.microsoft.com/office/drawing/2014/main" id="{FA1D93B2-3082-3F8C-5666-01771DE850CB}"/>
              </a:ext>
            </a:extLst>
          </p:cNvPr>
          <p:cNvSpPr txBox="1"/>
          <p:nvPr/>
        </p:nvSpPr>
        <p:spPr>
          <a:xfrm>
            <a:off x="3435060" y="5474129"/>
            <a:ext cx="5769084" cy="1323439"/>
          </a:xfrm>
          <a:prstGeom prst="rect">
            <a:avLst/>
          </a:prstGeom>
          <a:noFill/>
        </p:spPr>
        <p:txBody>
          <a:bodyPr wrap="square">
            <a:spAutoFit/>
          </a:bodyPr>
          <a:lstStyle/>
          <a:p>
            <a:pPr>
              <a:spcBef>
                <a:spcPts val="600"/>
              </a:spcBef>
            </a:pPr>
            <a:r>
              <a:rPr lang="es-ES" sz="2000" b="1" dirty="0">
                <a:solidFill>
                  <a:schemeClr val="bg1"/>
                </a:solidFill>
                <a:effectLst>
                  <a:glow rad="88900">
                    <a:srgbClr val="041D57"/>
                  </a:glow>
                  <a:outerShdw blurRad="38100" dist="38100" dir="2700000" algn="tl">
                    <a:srgbClr val="000000">
                      <a:alpha val="43137"/>
                    </a:srgbClr>
                  </a:outerShdw>
                </a:effectLst>
              </a:rPr>
              <a:t>Cuando un israelita entraba en el santuario, entraba —simbólicamente— a la misma presencia de Dios… hasta que el velo se rasgó cuando Jesús murió.</a:t>
            </a:r>
          </a:p>
        </p:txBody>
      </p:sp>
      <p:sp>
        <p:nvSpPr>
          <p:cNvPr id="21" name="CuadroTexto 20">
            <a:extLst>
              <a:ext uri="{FF2B5EF4-FFF2-40B4-BE49-F238E27FC236}">
                <a16:creationId xmlns:a16="http://schemas.microsoft.com/office/drawing/2014/main" id="{9756CF5A-BDB9-6E7E-FC01-73B1C75FA00D}"/>
              </a:ext>
            </a:extLst>
          </p:cNvPr>
          <p:cNvSpPr txBox="1"/>
          <p:nvPr/>
        </p:nvSpPr>
        <p:spPr>
          <a:xfrm>
            <a:off x="3408806" y="4755964"/>
            <a:ext cx="8783194" cy="707886"/>
          </a:xfrm>
          <a:prstGeom prst="rect">
            <a:avLst/>
          </a:prstGeom>
          <a:noFill/>
        </p:spPr>
        <p:txBody>
          <a:bodyPr wrap="square">
            <a:spAutoFit/>
          </a:bodyPr>
          <a:lstStyle/>
          <a:p>
            <a:pPr>
              <a:spcBef>
                <a:spcPts val="600"/>
              </a:spcBef>
            </a:pPr>
            <a:r>
              <a:rPr lang="es-ES" sz="2000" b="1" dirty="0">
                <a:solidFill>
                  <a:schemeClr val="bg1"/>
                </a:solidFill>
                <a:effectLst>
                  <a:glow rad="88900">
                    <a:srgbClr val="041D57"/>
                  </a:glow>
                  <a:outerShdw blurRad="38100" dist="38100" dir="2700000" algn="tl">
                    <a:srgbClr val="000000">
                      <a:alpha val="43137"/>
                    </a:srgbClr>
                  </a:outerShdw>
                </a:effectLst>
              </a:rPr>
              <a:t>Tanto el santuario como el templo que construyó Salomón eran un modelo del santuario construido en el Cielo (</a:t>
            </a:r>
            <a:r>
              <a:rPr lang="es-ES" sz="2000" b="1" dirty="0" err="1">
                <a:solidFill>
                  <a:schemeClr val="bg1"/>
                </a:solidFill>
                <a:effectLst>
                  <a:glow rad="88900">
                    <a:srgbClr val="041D57"/>
                  </a:glow>
                  <a:outerShdw blurRad="38100" dist="38100" dir="2700000" algn="tl">
                    <a:srgbClr val="000000">
                      <a:alpha val="43137"/>
                    </a:srgbClr>
                  </a:outerShdw>
                </a:effectLst>
              </a:rPr>
              <a:t>Heb</a:t>
            </a:r>
            <a:r>
              <a:rPr lang="es-ES" sz="2000" b="1" dirty="0">
                <a:solidFill>
                  <a:schemeClr val="bg1"/>
                </a:solidFill>
                <a:effectLst>
                  <a:glow rad="88900">
                    <a:srgbClr val="041D57"/>
                  </a:glow>
                  <a:outerShdw blurRad="38100" dist="38100" dir="2700000" algn="tl">
                    <a:srgbClr val="000000">
                      <a:alpha val="43137"/>
                    </a:srgbClr>
                  </a:outerShdw>
                </a:effectLst>
              </a:rPr>
              <a:t>. 8:1-2; 1R. 8:27, 30).</a:t>
            </a:r>
          </a:p>
        </p:txBody>
      </p:sp>
      <p:pic>
        <p:nvPicPr>
          <p:cNvPr id="23" name="Imagen 22" descr="Imagen que contiene agua, barco, carpa, grande&#10;&#10;El contenido generado por IA puede ser incorrecto.">
            <a:extLst>
              <a:ext uri="{FF2B5EF4-FFF2-40B4-BE49-F238E27FC236}">
                <a16:creationId xmlns:a16="http://schemas.microsoft.com/office/drawing/2014/main" id="{0339C2AD-3F4C-F8DB-4991-BA7237564D2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230396" y="5478755"/>
            <a:ext cx="2864232" cy="1266770"/>
          </a:xfrm>
          <a:prstGeom prst="roundRect">
            <a:avLst>
              <a:gd name="adj" fmla="val 41795"/>
            </a:avLst>
          </a:prstGeom>
          <a:solidFill>
            <a:srgbClr val="FFFFFF"/>
          </a:solidFill>
          <a:ln w="38100" cap="sq">
            <a:solidFill>
              <a:schemeClr val="accent3">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82B3FCA8-6FA4-99CB-3154-D14F1AEB9857}"/>
              </a:ext>
            </a:extLst>
          </p:cNvPr>
          <p:cNvSpPr txBox="1"/>
          <p:nvPr/>
        </p:nvSpPr>
        <p:spPr>
          <a:xfrm>
            <a:off x="2242783" y="1713442"/>
            <a:ext cx="7402533" cy="1631216"/>
          </a:xfrm>
          <a:prstGeom prst="rect">
            <a:avLst/>
          </a:prstGeom>
          <a:noFill/>
        </p:spPr>
        <p:txBody>
          <a:bodyPr wrap="square">
            <a:spAutoFit/>
          </a:bodyPr>
          <a:lstStyle/>
          <a:p>
            <a:pPr>
              <a:spcBef>
                <a:spcPts val="600"/>
              </a:spcBef>
            </a:pPr>
            <a:r>
              <a:rPr lang="es-ES" sz="2000" b="1" dirty="0">
                <a:solidFill>
                  <a:schemeClr val="bg1"/>
                </a:solidFill>
                <a:effectLst>
                  <a:glow rad="88900">
                    <a:srgbClr val="041D57"/>
                  </a:glow>
                  <a:outerShdw blurRad="38100" dist="38100" dir="2700000" algn="tl">
                    <a:srgbClr val="000000">
                      <a:alpha val="43137"/>
                    </a:srgbClr>
                  </a:outerShdw>
                </a:effectLst>
              </a:rPr>
              <a:t>Pero la presencia física de Dios implicaría la muerte inmediata de todos ellos (</a:t>
            </a:r>
            <a:r>
              <a:rPr lang="es-ES" sz="2000" b="1" dirty="0" err="1">
                <a:solidFill>
                  <a:schemeClr val="bg1"/>
                </a:solidFill>
                <a:effectLst>
                  <a:glow rad="88900">
                    <a:srgbClr val="041D57"/>
                  </a:glow>
                  <a:outerShdw blurRad="38100" dist="38100" dir="2700000" algn="tl">
                    <a:srgbClr val="000000">
                      <a:alpha val="43137"/>
                    </a:srgbClr>
                  </a:outerShdw>
                </a:effectLst>
              </a:rPr>
              <a:t>Éx</a:t>
            </a:r>
            <a:r>
              <a:rPr lang="es-ES" sz="2000" b="1" dirty="0">
                <a:solidFill>
                  <a:schemeClr val="bg1"/>
                </a:solidFill>
                <a:effectLst>
                  <a:glow rad="88900">
                    <a:srgbClr val="041D57"/>
                  </a:glow>
                  <a:outerShdw blurRad="38100" dist="38100" dir="2700000" algn="tl">
                    <a:srgbClr val="000000">
                      <a:alpha val="43137"/>
                    </a:srgbClr>
                  </a:outerShdw>
                </a:effectLst>
              </a:rPr>
              <a:t>. 33:20). Por ello, les ordenó construir un santuario en el que pudiese manifestar su presencia. Esta presencia se manifestaba en símbolos, ya que Dios no habita físicamente en ningún templo terrenal (</a:t>
            </a:r>
            <a:r>
              <a:rPr lang="es-ES" sz="2000" b="1" dirty="0" err="1">
                <a:solidFill>
                  <a:schemeClr val="bg1"/>
                </a:solidFill>
                <a:effectLst>
                  <a:glow rad="88900">
                    <a:srgbClr val="041D57"/>
                  </a:glow>
                  <a:outerShdw blurRad="38100" dist="38100" dir="2700000" algn="tl">
                    <a:srgbClr val="000000">
                      <a:alpha val="43137"/>
                    </a:srgbClr>
                  </a:outerShdw>
                </a:effectLst>
              </a:rPr>
              <a:t>Hch</a:t>
            </a:r>
            <a:r>
              <a:rPr lang="es-ES" sz="2000" b="1" dirty="0">
                <a:solidFill>
                  <a:schemeClr val="bg1"/>
                </a:solidFill>
                <a:effectLst>
                  <a:glow rad="88900">
                    <a:srgbClr val="041D57"/>
                  </a:glow>
                  <a:outerShdw blurRad="38100" dist="38100" dir="2700000" algn="tl">
                    <a:srgbClr val="000000">
                      <a:alpha val="43137"/>
                    </a:srgbClr>
                  </a:outerShdw>
                </a:effectLst>
              </a:rPr>
              <a:t>. 17:24).</a:t>
            </a:r>
          </a:p>
        </p:txBody>
      </p:sp>
      <p:pic>
        <p:nvPicPr>
          <p:cNvPr id="15" name="Imagen 14" descr="Un dibujo de una persona&#10;&#10;El contenido generado por IA puede ser incorrecto.">
            <a:extLst>
              <a:ext uri="{FF2B5EF4-FFF2-40B4-BE49-F238E27FC236}">
                <a16:creationId xmlns:a16="http://schemas.microsoft.com/office/drawing/2014/main" id="{6375C531-5AC1-215D-20D4-3FAC35AE955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440"/>
          <a:stretch>
            <a:fillRect/>
          </a:stretch>
        </p:blipFill>
        <p:spPr>
          <a:xfrm>
            <a:off x="123623" y="3411969"/>
            <a:ext cx="3285185" cy="3308598"/>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0054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900" decel="100000" fill="hold"/>
                                        <p:tgtEl>
                                          <p:spTgt spid="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par>
                                <p:cTn id="47" presetID="25"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2" dur="1000" fill="hold"/>
                                        <p:tgtEl>
                                          <p:spTgt spid="13"/>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3"/>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1+#ppt_w/2"/>
                                          </p:val>
                                        </p:tav>
                                        <p:tav tm="100000">
                                          <p:val>
                                            <p:strVal val="#ppt_x"/>
                                          </p:val>
                                        </p:tav>
                                      </p:tavLst>
                                    </p:anim>
                                    <p:anim calcmode="lin" valueType="num">
                                      <p:cBhvr additive="base">
                                        <p:cTn id="66" dur="500" fill="hold"/>
                                        <p:tgtEl>
                                          <p:spTgt spid="15"/>
                                        </p:tgtEl>
                                        <p:attrNameLst>
                                          <p:attrName>ppt_y</p:attrName>
                                        </p:attrNameLst>
                                      </p:cBhvr>
                                      <p:tavLst>
                                        <p:tav tm="0">
                                          <p:val>
                                            <p:strVal val="0-#ppt_h/2"/>
                                          </p:val>
                                        </p:tav>
                                        <p:tav tm="100000">
                                          <p:val>
                                            <p:strVal val="#ppt_y"/>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par>
                                <p:cTn id="78" presetID="53" presetClass="entr" presetSubtype="16" fill="hold" nodeType="with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19" grpId="0"/>
      <p:bldP spid="21"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370</TotalTime>
  <Words>1621</Words>
  <Application>Microsoft Office PowerPoint</Application>
  <PresentationFormat>Panorámica</PresentationFormat>
  <Paragraphs>73</Paragraphs>
  <Slides>11</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Aptos Display</vt:lpstr>
      <vt:lpstr>Calibri</vt:lpstr>
      <vt:lpstr>Arial</vt:lpstr>
      <vt:lpstr>Comic Sans MS</vt:lpstr>
      <vt:lpstr>Constantia</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65</cp:revision>
  <dcterms:created xsi:type="dcterms:W3CDTF">2025-07-28T07:19:20Z</dcterms:created>
  <dcterms:modified xsi:type="dcterms:W3CDTF">2025-08-24T16:50:41Z</dcterms:modified>
</cp:coreProperties>
</file>