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2" r:id="rId4"/>
    <p:sldId id="257" r:id="rId5"/>
    <p:sldId id="258" r:id="rId6"/>
    <p:sldId id="299" r:id="rId7"/>
    <p:sldId id="260" r:id="rId8"/>
    <p:sldId id="302" r:id="rId9"/>
    <p:sldId id="295" r:id="rId10"/>
    <p:sldId id="301" r:id="rId11"/>
    <p:sldId id="263" r:id="rId12"/>
    <p:sldId id="293" r:id="rId13"/>
    <p:sldId id="294"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048"/>
    <a:srgbClr val="9AAA27"/>
    <a:srgbClr val="A6F0EB"/>
    <a:srgbClr val="93ECE6"/>
    <a:srgbClr val="CCFFCC"/>
    <a:srgbClr val="F6AF9C"/>
    <a:srgbClr val="F07889"/>
    <a:srgbClr val="F49FAB"/>
    <a:srgbClr val="F5A58F"/>
    <a:srgbClr val="EB50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1E369-46E7-4A08-A41B-B53E2F540CC3}" type="doc">
      <dgm:prSet loTypeId="urn:microsoft.com/office/officeart/2008/layout/PictureStrips" loCatId="picture" qsTypeId="urn:microsoft.com/office/officeart/2005/8/quickstyle/3d2" qsCatId="3D" csTypeId="urn:microsoft.com/office/officeart/2005/8/colors/accent0_1" csCatId="mainScheme" phldr="1"/>
      <dgm:spPr/>
      <dgm:t>
        <a:bodyPr/>
        <a:lstStyle/>
        <a:p>
          <a:endParaRPr lang="es-ES"/>
        </a:p>
      </dgm:t>
    </dgm:pt>
    <dgm:pt modelId="{6AC2B118-BE9C-4B8A-AD4E-E8F1BBD57450}">
      <dgm:prSet custT="1"/>
      <dgm:spPr>
        <a:solidFill>
          <a:schemeClr val="accent5"/>
        </a:solidFill>
        <a:effectLst>
          <a:outerShdw blurRad="50800" dist="38100" dir="2700000" algn="tl" rotWithShape="0">
            <a:prstClr val="black">
              <a:alpha val="40000"/>
            </a:prstClr>
          </a:outerShdw>
        </a:effectLst>
      </dgm:spPr>
      <dgm:t>
        <a:bodyPr/>
        <a:lstStyle/>
        <a:p>
          <a:r>
            <a:rPr lang="es-ES" sz="1800" b="1" dirty="0">
              <a:solidFill>
                <a:schemeClr val="bg1"/>
              </a:solidFill>
              <a:effectLst>
                <a:outerShdw blurRad="38100" dist="38100" dir="2700000" algn="tl">
                  <a:srgbClr val="000000">
                    <a:alpha val="43137"/>
                  </a:srgbClr>
                </a:outerShdw>
              </a:effectLst>
            </a:rPr>
            <a:t>Evitó la muerte de los primogénitos (</a:t>
          </a:r>
          <a:r>
            <a:rPr lang="es-ES" sz="1800" b="1" dirty="0" err="1">
              <a:solidFill>
                <a:schemeClr val="bg1"/>
              </a:solidFill>
              <a:effectLst>
                <a:outerShdw blurRad="38100" dist="38100" dir="2700000" algn="tl">
                  <a:srgbClr val="000000">
                    <a:alpha val="43137"/>
                  </a:srgbClr>
                </a:outerShdw>
              </a:effectLst>
            </a:rPr>
            <a:t>Éx</a:t>
          </a:r>
          <a:r>
            <a:rPr lang="es-ES" sz="1800" b="1" dirty="0">
              <a:solidFill>
                <a:schemeClr val="bg1"/>
              </a:solidFill>
              <a:effectLst>
                <a:outerShdw blurRad="38100" dist="38100" dir="2700000" algn="tl">
                  <a:srgbClr val="000000">
                    <a:alpha val="43137"/>
                  </a:srgbClr>
                </a:outerShdw>
              </a:effectLst>
            </a:rPr>
            <a:t>. 12:13)</a:t>
          </a:r>
          <a:endParaRPr lang="es-ES" sz="1800" dirty="0">
            <a:solidFill>
              <a:schemeClr val="bg1"/>
            </a:solidFill>
            <a:effectLst>
              <a:outerShdw blurRad="38100" dist="38100" dir="2700000" algn="tl">
                <a:srgbClr val="000000">
                  <a:alpha val="43137"/>
                </a:srgbClr>
              </a:outerShdw>
            </a:effectLst>
          </a:endParaRPr>
        </a:p>
      </dgm:t>
    </dgm:pt>
    <dgm:pt modelId="{A04F3C54-5DAE-423E-A1D4-C223121801F7}" type="parTrans" cxnId="{AE9C0421-36E1-4CFF-9DAA-6E2A598EDD09}">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BA026A5D-4788-40B8-9D81-496C987CD8E0}" type="sibTrans" cxnId="{AE9C0421-36E1-4CFF-9DAA-6E2A598EDD09}">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D052BE70-FE52-4A22-9F6D-AFC1F7131748}">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s-ES" sz="1800" b="1" dirty="0">
              <a:solidFill>
                <a:schemeClr val="bg1"/>
              </a:solidFill>
              <a:effectLst>
                <a:outerShdw blurRad="38100" dist="38100" dir="2700000" algn="tl">
                  <a:srgbClr val="000000">
                    <a:alpha val="43137"/>
                  </a:srgbClr>
                </a:outerShdw>
              </a:effectLst>
            </a:rPr>
            <a:t>Era una ofrenda que Dios tenía siempre presente (</a:t>
          </a:r>
          <a:r>
            <a:rPr lang="es-ES" sz="1800" b="1" dirty="0" err="1">
              <a:solidFill>
                <a:schemeClr val="bg1"/>
              </a:solidFill>
              <a:effectLst>
                <a:outerShdw blurRad="38100" dist="38100" dir="2700000" algn="tl">
                  <a:srgbClr val="000000">
                    <a:alpha val="43137"/>
                  </a:srgbClr>
                </a:outerShdw>
              </a:effectLst>
            </a:rPr>
            <a:t>Éx</a:t>
          </a:r>
          <a:r>
            <a:rPr lang="es-ES" sz="1800" b="1" dirty="0">
              <a:solidFill>
                <a:schemeClr val="bg1"/>
              </a:solidFill>
              <a:effectLst>
                <a:outerShdw blurRad="38100" dist="38100" dir="2700000" algn="tl">
                  <a:srgbClr val="000000">
                    <a:alpha val="43137"/>
                  </a:srgbClr>
                </a:outerShdw>
              </a:effectLst>
            </a:rPr>
            <a:t>. 29:38-41)</a:t>
          </a:r>
          <a:endParaRPr lang="es-ES" sz="1800" dirty="0">
            <a:solidFill>
              <a:schemeClr val="bg1"/>
            </a:solidFill>
            <a:effectLst>
              <a:outerShdw blurRad="38100" dist="38100" dir="2700000" algn="tl">
                <a:srgbClr val="000000">
                  <a:alpha val="43137"/>
                </a:srgbClr>
              </a:outerShdw>
            </a:effectLst>
          </a:endParaRPr>
        </a:p>
      </dgm:t>
    </dgm:pt>
    <dgm:pt modelId="{60434C70-73A6-472E-B056-2E63EE822131}" type="parTrans" cxnId="{E69B9CFB-16D1-45FC-98B4-0EB54112A1E6}">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24C6B836-FDCE-4057-952A-0DB824177BEA}" type="sibTrans" cxnId="{E69B9CFB-16D1-45FC-98B4-0EB54112A1E6}">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78321590-094A-4878-8602-13FF4A0ADB53}">
      <dgm:prSet custT="1"/>
      <dgm:spPr>
        <a:solidFill>
          <a:schemeClr val="accent1">
            <a:lumMod val="75000"/>
          </a:schemeClr>
        </a:solidFill>
        <a:effectLst>
          <a:outerShdw blurRad="50800" dist="38100" dir="2700000" algn="tl" rotWithShape="0">
            <a:prstClr val="black">
              <a:alpha val="40000"/>
            </a:prstClr>
          </a:outerShdw>
        </a:effectLst>
      </dgm:spPr>
      <dgm:t>
        <a:bodyPr/>
        <a:lstStyle/>
        <a:p>
          <a:r>
            <a:rPr lang="es-ES" sz="1800" b="1" dirty="0">
              <a:solidFill>
                <a:schemeClr val="bg1"/>
              </a:solidFill>
              <a:effectLst>
                <a:outerShdw blurRad="38100" dist="38100" dir="2700000" algn="tl">
                  <a:srgbClr val="000000">
                    <a:alpha val="43137"/>
                  </a:srgbClr>
                </a:outerShdw>
              </a:effectLst>
            </a:rPr>
            <a:t>Debía morir por mis pecados</a:t>
          </a:r>
          <a:br>
            <a:rPr lang="es-ES" sz="1800" b="1" dirty="0">
              <a:solidFill>
                <a:schemeClr val="bg1"/>
              </a:solidFill>
              <a:effectLst>
                <a:outerShdw blurRad="38100" dist="38100" dir="2700000" algn="tl">
                  <a:srgbClr val="000000">
                    <a:alpha val="43137"/>
                  </a:srgbClr>
                </a:outerShdw>
              </a:effectLst>
            </a:rPr>
          </a:br>
          <a:r>
            <a:rPr lang="es-ES" sz="1800" b="1" dirty="0">
              <a:solidFill>
                <a:schemeClr val="bg1"/>
              </a:solidFill>
              <a:effectLst>
                <a:outerShdw blurRad="38100" dist="38100" dir="2700000" algn="tl">
                  <a:srgbClr val="000000">
                    <a:alpha val="43137"/>
                  </a:srgbClr>
                </a:outerShdw>
              </a:effectLst>
            </a:rPr>
            <a:t>(</a:t>
          </a:r>
          <a:r>
            <a:rPr lang="es-ES" sz="1800" b="1" dirty="0" err="1">
              <a:solidFill>
                <a:schemeClr val="bg1"/>
              </a:solidFill>
              <a:effectLst>
                <a:outerShdw blurRad="38100" dist="38100" dir="2700000" algn="tl">
                  <a:srgbClr val="000000">
                    <a:alpha val="43137"/>
                  </a:srgbClr>
                </a:outerShdw>
              </a:effectLst>
            </a:rPr>
            <a:t>Is</a:t>
          </a:r>
          <a:r>
            <a:rPr lang="es-ES" sz="1800" b="1" dirty="0">
              <a:solidFill>
                <a:schemeClr val="bg1"/>
              </a:solidFill>
              <a:effectLst>
                <a:outerShdw blurRad="38100" dist="38100" dir="2700000" algn="tl">
                  <a:srgbClr val="000000">
                    <a:alpha val="43137"/>
                  </a:srgbClr>
                </a:outerShdw>
              </a:effectLst>
            </a:rPr>
            <a:t>. 53:6-8)</a:t>
          </a:r>
          <a:endParaRPr lang="es-ES" sz="1800" dirty="0">
            <a:solidFill>
              <a:schemeClr val="bg1"/>
            </a:solidFill>
            <a:effectLst>
              <a:outerShdw blurRad="38100" dist="38100" dir="2700000" algn="tl">
                <a:srgbClr val="000000">
                  <a:alpha val="43137"/>
                </a:srgbClr>
              </a:outerShdw>
            </a:effectLst>
          </a:endParaRPr>
        </a:p>
      </dgm:t>
    </dgm:pt>
    <dgm:pt modelId="{36747360-CF01-47C1-82A1-A9819CFBD36D}" type="parTrans" cxnId="{17B877EE-A91D-4212-B224-1153E35463FF}">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BF7B17FF-980B-460B-B16F-B9014679F577}" type="sibTrans" cxnId="{17B877EE-A91D-4212-B224-1153E35463FF}">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8C648C0B-BD19-4571-AB11-2F0A32352974}">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es-ES" sz="1800" b="1" dirty="0">
              <a:solidFill>
                <a:schemeClr val="bg1"/>
              </a:solidFill>
              <a:effectLst>
                <a:outerShdw blurRad="38100" dist="38100" dir="2700000" algn="tl">
                  <a:srgbClr val="000000">
                    <a:alpha val="43137"/>
                  </a:srgbClr>
                </a:outerShdw>
              </a:effectLst>
            </a:rPr>
            <a:t>Juan el Bautista identificó al Cordero (</a:t>
          </a:r>
          <a:r>
            <a:rPr lang="es-ES" sz="1800" b="1" dirty="0" err="1">
              <a:solidFill>
                <a:schemeClr val="bg1"/>
              </a:solidFill>
              <a:effectLst>
                <a:outerShdw blurRad="38100" dist="38100" dir="2700000" algn="tl">
                  <a:srgbClr val="000000">
                    <a:alpha val="43137"/>
                  </a:srgbClr>
                </a:outerShdw>
              </a:effectLst>
            </a:rPr>
            <a:t>Jn</a:t>
          </a:r>
          <a:r>
            <a:rPr lang="es-ES" sz="1800" b="1" dirty="0">
              <a:solidFill>
                <a:schemeClr val="bg1"/>
              </a:solidFill>
              <a:effectLst>
                <a:outerShdw blurRad="38100" dist="38100" dir="2700000" algn="tl">
                  <a:srgbClr val="000000">
                    <a:alpha val="43137"/>
                  </a:srgbClr>
                </a:outerShdw>
              </a:effectLst>
            </a:rPr>
            <a:t>. 1:29)</a:t>
          </a:r>
          <a:endParaRPr lang="es-ES" sz="1800" dirty="0">
            <a:solidFill>
              <a:schemeClr val="bg1"/>
            </a:solidFill>
            <a:effectLst>
              <a:outerShdw blurRad="38100" dist="38100" dir="2700000" algn="tl">
                <a:srgbClr val="000000">
                  <a:alpha val="43137"/>
                </a:srgbClr>
              </a:outerShdw>
            </a:effectLst>
          </a:endParaRPr>
        </a:p>
      </dgm:t>
    </dgm:pt>
    <dgm:pt modelId="{59B53C1B-CE52-46D3-B7CB-43658CA7D3EB}" type="parTrans" cxnId="{486B2C99-7C3D-4180-AEA7-546F42864971}">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41AC46D9-C0B6-4EB9-B5E4-00636F802C49}" type="sibTrans" cxnId="{486B2C99-7C3D-4180-AEA7-546F42864971}">
      <dgm:prSet/>
      <dgm:spPr/>
      <dgm:t>
        <a:bodyPr/>
        <a:lstStyle/>
        <a:p>
          <a:endParaRPr lang="es-ES" sz="1800">
            <a:solidFill>
              <a:schemeClr val="bg1"/>
            </a:solidFill>
            <a:effectLst>
              <a:outerShdw blurRad="38100" dist="38100" dir="2700000" algn="tl">
                <a:srgbClr val="000000">
                  <a:alpha val="43137"/>
                </a:srgbClr>
              </a:outerShdw>
            </a:effectLst>
          </a:endParaRPr>
        </a:p>
      </dgm:t>
    </dgm:pt>
    <dgm:pt modelId="{2A314CDB-7F58-447E-A69E-6D357B3DE06F}" type="pres">
      <dgm:prSet presAssocID="{5571E369-46E7-4A08-A41B-B53E2F540CC3}" presName="Name0" presStyleCnt="0">
        <dgm:presLayoutVars>
          <dgm:dir/>
          <dgm:resizeHandles val="exact"/>
        </dgm:presLayoutVars>
      </dgm:prSet>
      <dgm:spPr/>
    </dgm:pt>
    <dgm:pt modelId="{CA479001-D7B7-4888-8FD9-8B81ABC8ACD4}" type="pres">
      <dgm:prSet presAssocID="{6AC2B118-BE9C-4B8A-AD4E-E8F1BBD57450}" presName="composite" presStyleCnt="0"/>
      <dgm:spPr/>
    </dgm:pt>
    <dgm:pt modelId="{5D1DBA96-9D6C-41A3-ABD5-CCCFB1557543}" type="pres">
      <dgm:prSet presAssocID="{6AC2B118-BE9C-4B8A-AD4E-E8F1BBD57450}" presName="rect1" presStyleLbl="trAlignAcc1" presStyleIdx="0" presStyleCnt="4" custScaleX="177196" custLinFactNeighborX="23894">
        <dgm:presLayoutVars>
          <dgm:bulletEnabled val="1"/>
        </dgm:presLayoutVars>
      </dgm:prSet>
      <dgm:spPr/>
    </dgm:pt>
    <dgm:pt modelId="{D4723044-D2D1-4550-9D95-EB958915C41C}" type="pres">
      <dgm:prSet presAssocID="{6AC2B118-BE9C-4B8A-AD4E-E8F1BBD57450}" presName="rect2" presStyleLbl="fgImgPlace1" presStyleIdx="0" presStyleCnt="4" custScaleX="271340" custLinFactX="-100000" custLinFactNeighborX="-13367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r="388"/>
          </a:stretch>
        </a:blipFill>
      </dgm:spPr>
    </dgm:pt>
    <dgm:pt modelId="{ABF490D7-2C6F-45F0-9446-9361EAEA25A9}" type="pres">
      <dgm:prSet presAssocID="{BA026A5D-4788-40B8-9D81-496C987CD8E0}" presName="sibTrans" presStyleCnt="0"/>
      <dgm:spPr/>
    </dgm:pt>
    <dgm:pt modelId="{38DF3A8B-D774-43A7-A35F-06DF1DE21AEC}" type="pres">
      <dgm:prSet presAssocID="{D052BE70-FE52-4A22-9F6D-AFC1F7131748}" presName="composite" presStyleCnt="0"/>
      <dgm:spPr/>
    </dgm:pt>
    <dgm:pt modelId="{6B07F4BF-F691-45ED-96B6-9EBF4A114D24}" type="pres">
      <dgm:prSet presAssocID="{D052BE70-FE52-4A22-9F6D-AFC1F7131748}" presName="rect1" presStyleLbl="trAlignAcc1" presStyleIdx="1" presStyleCnt="4" custScaleX="177196" custLinFactNeighborX="23894">
        <dgm:presLayoutVars>
          <dgm:bulletEnabled val="1"/>
        </dgm:presLayoutVars>
      </dgm:prSet>
      <dgm:spPr/>
    </dgm:pt>
    <dgm:pt modelId="{D6702C92-E533-4B94-A0A1-A31E82A86482}" type="pres">
      <dgm:prSet presAssocID="{D052BE70-FE52-4A22-9F6D-AFC1F7131748}" presName="rect2" presStyleLbl="fgImgPlace1" presStyleIdx="1" presStyleCnt="4" custScaleX="271340" custLinFactX="-100000" custLinFactNeighborX="-13367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B158CAFF-2207-4AAF-B84B-1248A0CAED8F}" type="pres">
      <dgm:prSet presAssocID="{24C6B836-FDCE-4057-952A-0DB824177BEA}" presName="sibTrans" presStyleCnt="0"/>
      <dgm:spPr/>
    </dgm:pt>
    <dgm:pt modelId="{82616D03-30E8-4892-B55D-5F718F99999B}" type="pres">
      <dgm:prSet presAssocID="{78321590-094A-4878-8602-13FF4A0ADB53}" presName="composite" presStyleCnt="0"/>
      <dgm:spPr/>
    </dgm:pt>
    <dgm:pt modelId="{C85D6093-025B-40CE-94F6-86B0F3046342}" type="pres">
      <dgm:prSet presAssocID="{78321590-094A-4878-8602-13FF4A0ADB53}" presName="rect1" presStyleLbl="trAlignAcc1" presStyleIdx="2" presStyleCnt="4" custScaleX="177196" custLinFactNeighborX="23894">
        <dgm:presLayoutVars>
          <dgm:bulletEnabled val="1"/>
        </dgm:presLayoutVars>
      </dgm:prSet>
      <dgm:spPr/>
    </dgm:pt>
    <dgm:pt modelId="{4C7E936B-6681-4887-AEA6-ECBE22186E37}" type="pres">
      <dgm:prSet presAssocID="{78321590-094A-4878-8602-13FF4A0ADB53}" presName="rect2" presStyleLbl="fgImgPlace1" presStyleIdx="2" presStyleCnt="4" custScaleX="271340" custLinFactX="-100000" custLinFactNeighborX="-13367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r="388"/>
          </a:stretch>
        </a:blipFill>
      </dgm:spPr>
    </dgm:pt>
    <dgm:pt modelId="{4CB2F09B-0BF1-4B95-9C9C-797DFC58513C}" type="pres">
      <dgm:prSet presAssocID="{BF7B17FF-980B-460B-B16F-B9014679F577}" presName="sibTrans" presStyleCnt="0"/>
      <dgm:spPr/>
    </dgm:pt>
    <dgm:pt modelId="{A7DCFB86-F921-468D-90BA-8CCA64BF621F}" type="pres">
      <dgm:prSet presAssocID="{8C648C0B-BD19-4571-AB11-2F0A32352974}" presName="composite" presStyleCnt="0"/>
      <dgm:spPr/>
    </dgm:pt>
    <dgm:pt modelId="{B7F141EC-FE06-4F7A-9C6D-F97732C8C161}" type="pres">
      <dgm:prSet presAssocID="{8C648C0B-BD19-4571-AB11-2F0A32352974}" presName="rect1" presStyleLbl="trAlignAcc1" presStyleIdx="3" presStyleCnt="4" custScaleX="177196" custLinFactNeighborX="23894">
        <dgm:presLayoutVars>
          <dgm:bulletEnabled val="1"/>
        </dgm:presLayoutVars>
      </dgm:prSet>
      <dgm:spPr/>
    </dgm:pt>
    <dgm:pt modelId="{D8EF8D64-81CE-4426-8689-2FB535C5DB63}" type="pres">
      <dgm:prSet presAssocID="{8C648C0B-BD19-4571-AB11-2F0A32352974}" presName="rect2" presStyleLbl="fgImgPlace1" presStyleIdx="3" presStyleCnt="4" custScaleX="271340" custLinFactX="-100000" custLinFactNeighborX="-133670"/>
      <dgm:spPr>
        <a:blipFill dpi="0" rotWithShape="1">
          <a:blip xmlns:r="http://schemas.openxmlformats.org/officeDocument/2006/relationships"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AE9C0421-36E1-4CFF-9DAA-6E2A598EDD09}" srcId="{5571E369-46E7-4A08-A41B-B53E2F540CC3}" destId="{6AC2B118-BE9C-4B8A-AD4E-E8F1BBD57450}" srcOrd="0" destOrd="0" parTransId="{A04F3C54-5DAE-423E-A1D4-C223121801F7}" sibTransId="{BA026A5D-4788-40B8-9D81-496C987CD8E0}"/>
    <dgm:cxn modelId="{1698FC27-E4F0-4D68-8925-A8C07C615C4B}" type="presOf" srcId="{78321590-094A-4878-8602-13FF4A0ADB53}" destId="{C85D6093-025B-40CE-94F6-86B0F3046342}" srcOrd="0" destOrd="0" presId="urn:microsoft.com/office/officeart/2008/layout/PictureStrips"/>
    <dgm:cxn modelId="{486B2C99-7C3D-4180-AEA7-546F42864971}" srcId="{5571E369-46E7-4A08-A41B-B53E2F540CC3}" destId="{8C648C0B-BD19-4571-AB11-2F0A32352974}" srcOrd="3" destOrd="0" parTransId="{59B53C1B-CE52-46D3-B7CB-43658CA7D3EB}" sibTransId="{41AC46D9-C0B6-4EB9-B5E4-00636F802C49}"/>
    <dgm:cxn modelId="{709A95A4-D8CC-422C-AAC2-8E6D1795AE02}" type="presOf" srcId="{8C648C0B-BD19-4571-AB11-2F0A32352974}" destId="{B7F141EC-FE06-4F7A-9C6D-F97732C8C161}" srcOrd="0" destOrd="0" presId="urn:microsoft.com/office/officeart/2008/layout/PictureStrips"/>
    <dgm:cxn modelId="{D46F9FCA-2A37-4FB2-A9D4-B95E62887B48}" type="presOf" srcId="{D052BE70-FE52-4A22-9F6D-AFC1F7131748}" destId="{6B07F4BF-F691-45ED-96B6-9EBF4A114D24}" srcOrd="0" destOrd="0" presId="urn:microsoft.com/office/officeart/2008/layout/PictureStrips"/>
    <dgm:cxn modelId="{E287B5E5-3113-4CA7-8EDC-B8A74AF98DCC}" type="presOf" srcId="{5571E369-46E7-4A08-A41B-B53E2F540CC3}" destId="{2A314CDB-7F58-447E-A69E-6D357B3DE06F}" srcOrd="0" destOrd="0" presId="urn:microsoft.com/office/officeart/2008/layout/PictureStrips"/>
    <dgm:cxn modelId="{ACCF75E7-609F-4BF1-988D-999056907A35}" type="presOf" srcId="{6AC2B118-BE9C-4B8A-AD4E-E8F1BBD57450}" destId="{5D1DBA96-9D6C-41A3-ABD5-CCCFB1557543}" srcOrd="0" destOrd="0" presId="urn:microsoft.com/office/officeart/2008/layout/PictureStrips"/>
    <dgm:cxn modelId="{17B877EE-A91D-4212-B224-1153E35463FF}" srcId="{5571E369-46E7-4A08-A41B-B53E2F540CC3}" destId="{78321590-094A-4878-8602-13FF4A0ADB53}" srcOrd="2" destOrd="0" parTransId="{36747360-CF01-47C1-82A1-A9819CFBD36D}" sibTransId="{BF7B17FF-980B-460B-B16F-B9014679F577}"/>
    <dgm:cxn modelId="{E69B9CFB-16D1-45FC-98B4-0EB54112A1E6}" srcId="{5571E369-46E7-4A08-A41B-B53E2F540CC3}" destId="{D052BE70-FE52-4A22-9F6D-AFC1F7131748}" srcOrd="1" destOrd="0" parTransId="{60434C70-73A6-472E-B056-2E63EE822131}" sibTransId="{24C6B836-FDCE-4057-952A-0DB824177BEA}"/>
    <dgm:cxn modelId="{4E393873-468C-4AD9-9C3B-A1A22F6A482C}" type="presParOf" srcId="{2A314CDB-7F58-447E-A69E-6D357B3DE06F}" destId="{CA479001-D7B7-4888-8FD9-8B81ABC8ACD4}" srcOrd="0" destOrd="0" presId="urn:microsoft.com/office/officeart/2008/layout/PictureStrips"/>
    <dgm:cxn modelId="{678EA200-4FAE-425F-8289-7B866B11BD85}" type="presParOf" srcId="{CA479001-D7B7-4888-8FD9-8B81ABC8ACD4}" destId="{5D1DBA96-9D6C-41A3-ABD5-CCCFB1557543}" srcOrd="0" destOrd="0" presId="urn:microsoft.com/office/officeart/2008/layout/PictureStrips"/>
    <dgm:cxn modelId="{615D92AC-2F99-4913-8762-2F9807753D22}" type="presParOf" srcId="{CA479001-D7B7-4888-8FD9-8B81ABC8ACD4}" destId="{D4723044-D2D1-4550-9D95-EB958915C41C}" srcOrd="1" destOrd="0" presId="urn:microsoft.com/office/officeart/2008/layout/PictureStrips"/>
    <dgm:cxn modelId="{DDC837E6-5796-4D5A-B860-ECC9D0CED91D}" type="presParOf" srcId="{2A314CDB-7F58-447E-A69E-6D357B3DE06F}" destId="{ABF490D7-2C6F-45F0-9446-9361EAEA25A9}" srcOrd="1" destOrd="0" presId="urn:microsoft.com/office/officeart/2008/layout/PictureStrips"/>
    <dgm:cxn modelId="{4B3F56C1-0D7C-48B7-A717-25865C661566}" type="presParOf" srcId="{2A314CDB-7F58-447E-A69E-6D357B3DE06F}" destId="{38DF3A8B-D774-43A7-A35F-06DF1DE21AEC}" srcOrd="2" destOrd="0" presId="urn:microsoft.com/office/officeart/2008/layout/PictureStrips"/>
    <dgm:cxn modelId="{F23F3AC4-9546-43D0-B6B1-2781595BC75E}" type="presParOf" srcId="{38DF3A8B-D774-43A7-A35F-06DF1DE21AEC}" destId="{6B07F4BF-F691-45ED-96B6-9EBF4A114D24}" srcOrd="0" destOrd="0" presId="urn:microsoft.com/office/officeart/2008/layout/PictureStrips"/>
    <dgm:cxn modelId="{E7B518DF-F372-4EE5-8AB7-C75C316E7A61}" type="presParOf" srcId="{38DF3A8B-D774-43A7-A35F-06DF1DE21AEC}" destId="{D6702C92-E533-4B94-A0A1-A31E82A86482}" srcOrd="1" destOrd="0" presId="urn:microsoft.com/office/officeart/2008/layout/PictureStrips"/>
    <dgm:cxn modelId="{90B6E997-9FEC-4F46-8EDC-C6E5A7824B78}" type="presParOf" srcId="{2A314CDB-7F58-447E-A69E-6D357B3DE06F}" destId="{B158CAFF-2207-4AAF-B84B-1248A0CAED8F}" srcOrd="3" destOrd="0" presId="urn:microsoft.com/office/officeart/2008/layout/PictureStrips"/>
    <dgm:cxn modelId="{1E6778BA-0BA7-4234-9E2C-AFCF439D0191}" type="presParOf" srcId="{2A314CDB-7F58-447E-A69E-6D357B3DE06F}" destId="{82616D03-30E8-4892-B55D-5F718F99999B}" srcOrd="4" destOrd="0" presId="urn:microsoft.com/office/officeart/2008/layout/PictureStrips"/>
    <dgm:cxn modelId="{4AF072AF-DEB6-4B7D-92CC-78160B1259CD}" type="presParOf" srcId="{82616D03-30E8-4892-B55D-5F718F99999B}" destId="{C85D6093-025B-40CE-94F6-86B0F3046342}" srcOrd="0" destOrd="0" presId="urn:microsoft.com/office/officeart/2008/layout/PictureStrips"/>
    <dgm:cxn modelId="{057591E8-BBC0-4E4C-AD6A-AB9F80A18E06}" type="presParOf" srcId="{82616D03-30E8-4892-B55D-5F718F99999B}" destId="{4C7E936B-6681-4887-AEA6-ECBE22186E37}" srcOrd="1" destOrd="0" presId="urn:microsoft.com/office/officeart/2008/layout/PictureStrips"/>
    <dgm:cxn modelId="{DA56A980-0FBC-4100-A104-68B59A5A1989}" type="presParOf" srcId="{2A314CDB-7F58-447E-A69E-6D357B3DE06F}" destId="{4CB2F09B-0BF1-4B95-9C9C-797DFC58513C}" srcOrd="5" destOrd="0" presId="urn:microsoft.com/office/officeart/2008/layout/PictureStrips"/>
    <dgm:cxn modelId="{D0BACFE5-3FFE-41D7-932F-3E778DEAC72C}" type="presParOf" srcId="{2A314CDB-7F58-447E-A69E-6D357B3DE06F}" destId="{A7DCFB86-F921-468D-90BA-8CCA64BF621F}" srcOrd="6" destOrd="0" presId="urn:microsoft.com/office/officeart/2008/layout/PictureStrips"/>
    <dgm:cxn modelId="{B0B15FF7-31BC-4EBA-8EEF-12370F08B9BB}" type="presParOf" srcId="{A7DCFB86-F921-468D-90BA-8CCA64BF621F}" destId="{B7F141EC-FE06-4F7A-9C6D-F97732C8C161}" srcOrd="0" destOrd="0" presId="urn:microsoft.com/office/officeart/2008/layout/PictureStrips"/>
    <dgm:cxn modelId="{33AC507D-341E-44B4-ABC7-FBB6158CB47B}" type="presParOf" srcId="{A7DCFB86-F921-468D-90BA-8CCA64BF621F}" destId="{D8EF8D64-81CE-4426-8689-2FB535C5DB63}"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DBA96-9D6C-41A3-ABD5-CCCFB1557543}">
      <dsp:nvSpPr>
        <dsp:cNvPr id="0" name=""/>
        <dsp:cNvSpPr/>
      </dsp:nvSpPr>
      <dsp:spPr>
        <a:xfrm>
          <a:off x="1030896" y="236558"/>
          <a:ext cx="3895425" cy="686990"/>
        </a:xfrm>
        <a:prstGeom prst="rect">
          <a:avLst/>
        </a:prstGeom>
        <a:solidFill>
          <a:schemeClr val="accent5"/>
        </a:solidFill>
        <a:ln w="12700" cap="flat" cmpd="sng" algn="ctr">
          <a:solidFill>
            <a:schemeClr val="dk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46532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Evitó la muerte de los primogénitos (</a:t>
          </a:r>
          <a:r>
            <a:rPr lang="es-ES" sz="1800" b="1" kern="1200" dirty="0" err="1">
              <a:solidFill>
                <a:schemeClr val="bg1"/>
              </a:solidFill>
              <a:effectLst>
                <a:outerShdw blurRad="38100" dist="38100" dir="2700000" algn="tl">
                  <a:srgbClr val="000000">
                    <a:alpha val="43137"/>
                  </a:srgbClr>
                </a:outerShdw>
              </a:effectLst>
            </a:rPr>
            <a:t>Éx</a:t>
          </a:r>
          <a:r>
            <a:rPr lang="es-ES" sz="1800" b="1" kern="1200" dirty="0">
              <a:solidFill>
                <a:schemeClr val="bg1"/>
              </a:solidFill>
              <a:effectLst>
                <a:outerShdw blurRad="38100" dist="38100" dir="2700000" algn="tl">
                  <a:srgbClr val="000000">
                    <a:alpha val="43137"/>
                  </a:srgbClr>
                </a:outerShdw>
              </a:effectLst>
            </a:rPr>
            <a:t>. 12:13)</a:t>
          </a:r>
          <a:endParaRPr lang="es-ES" sz="1800" kern="1200" dirty="0">
            <a:solidFill>
              <a:schemeClr val="bg1"/>
            </a:solidFill>
            <a:effectLst>
              <a:outerShdw blurRad="38100" dist="38100" dir="2700000" algn="tl">
                <a:srgbClr val="000000">
                  <a:alpha val="43137"/>
                </a:srgbClr>
              </a:outerShdw>
            </a:effectLst>
          </a:endParaRPr>
        </a:p>
      </dsp:txBody>
      <dsp:txXfrm>
        <a:off x="1030896" y="236558"/>
        <a:ext cx="3895425" cy="686990"/>
      </dsp:txXfrm>
    </dsp:sp>
    <dsp:sp modelId="{D4723044-D2D1-4550-9D95-EB958915C41C}">
      <dsp:nvSpPr>
        <dsp:cNvPr id="0" name=""/>
        <dsp:cNvSpPr/>
      </dsp:nvSpPr>
      <dsp:spPr>
        <a:xfrm>
          <a:off x="0" y="137326"/>
          <a:ext cx="1304856" cy="721340"/>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r="388"/>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07F4BF-F691-45ED-96B6-9EBF4A114D24}">
      <dsp:nvSpPr>
        <dsp:cNvPr id="0" name=""/>
        <dsp:cNvSpPr/>
      </dsp:nvSpPr>
      <dsp:spPr>
        <a:xfrm>
          <a:off x="1030896" y="1101403"/>
          <a:ext cx="3895425" cy="686990"/>
        </a:xfrm>
        <a:prstGeom prst="rect">
          <a:avLst/>
        </a:prstGeom>
        <a:solidFill>
          <a:schemeClr val="accent2">
            <a:lumMod val="75000"/>
          </a:schemeClr>
        </a:solidFill>
        <a:ln w="12700" cap="flat" cmpd="sng" algn="ctr">
          <a:solidFill>
            <a:schemeClr val="dk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46532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Era una ofrenda que Dios tenía siempre presente (</a:t>
          </a:r>
          <a:r>
            <a:rPr lang="es-ES" sz="1800" b="1" kern="1200" dirty="0" err="1">
              <a:solidFill>
                <a:schemeClr val="bg1"/>
              </a:solidFill>
              <a:effectLst>
                <a:outerShdw blurRad="38100" dist="38100" dir="2700000" algn="tl">
                  <a:srgbClr val="000000">
                    <a:alpha val="43137"/>
                  </a:srgbClr>
                </a:outerShdw>
              </a:effectLst>
            </a:rPr>
            <a:t>Éx</a:t>
          </a:r>
          <a:r>
            <a:rPr lang="es-ES" sz="1800" b="1" kern="1200" dirty="0">
              <a:solidFill>
                <a:schemeClr val="bg1"/>
              </a:solidFill>
              <a:effectLst>
                <a:outerShdw blurRad="38100" dist="38100" dir="2700000" algn="tl">
                  <a:srgbClr val="000000">
                    <a:alpha val="43137"/>
                  </a:srgbClr>
                </a:outerShdw>
              </a:effectLst>
            </a:rPr>
            <a:t>. 29:38-41)</a:t>
          </a:r>
          <a:endParaRPr lang="es-ES" sz="1800" kern="1200" dirty="0">
            <a:solidFill>
              <a:schemeClr val="bg1"/>
            </a:solidFill>
            <a:effectLst>
              <a:outerShdw blurRad="38100" dist="38100" dir="2700000" algn="tl">
                <a:srgbClr val="000000">
                  <a:alpha val="43137"/>
                </a:srgbClr>
              </a:outerShdw>
            </a:effectLst>
          </a:endParaRPr>
        </a:p>
      </dsp:txBody>
      <dsp:txXfrm>
        <a:off x="1030896" y="1101403"/>
        <a:ext cx="3895425" cy="686990"/>
      </dsp:txXfrm>
    </dsp:sp>
    <dsp:sp modelId="{D6702C92-E533-4B94-A0A1-A31E82A86482}">
      <dsp:nvSpPr>
        <dsp:cNvPr id="0" name=""/>
        <dsp:cNvSpPr/>
      </dsp:nvSpPr>
      <dsp:spPr>
        <a:xfrm>
          <a:off x="0" y="1002171"/>
          <a:ext cx="1304856" cy="721340"/>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85D6093-025B-40CE-94F6-86B0F3046342}">
      <dsp:nvSpPr>
        <dsp:cNvPr id="0" name=""/>
        <dsp:cNvSpPr/>
      </dsp:nvSpPr>
      <dsp:spPr>
        <a:xfrm>
          <a:off x="1030896" y="1966249"/>
          <a:ext cx="3895425" cy="686990"/>
        </a:xfrm>
        <a:prstGeom prst="rect">
          <a:avLst/>
        </a:prstGeom>
        <a:solidFill>
          <a:schemeClr val="accent1">
            <a:lumMod val="75000"/>
          </a:schemeClr>
        </a:solidFill>
        <a:ln w="12700" cap="flat" cmpd="sng" algn="ctr">
          <a:solidFill>
            <a:schemeClr val="dk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46532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Debía morir por mis pecados</a:t>
          </a:r>
          <a:br>
            <a:rPr lang="es-ES" sz="1800" b="1" kern="1200" dirty="0">
              <a:solidFill>
                <a:schemeClr val="bg1"/>
              </a:solidFill>
              <a:effectLst>
                <a:outerShdw blurRad="38100" dist="38100" dir="2700000" algn="tl">
                  <a:srgbClr val="000000">
                    <a:alpha val="43137"/>
                  </a:srgbClr>
                </a:outerShdw>
              </a:effectLst>
            </a:rPr>
          </a:br>
          <a:r>
            <a:rPr lang="es-ES" sz="1800" b="1" kern="1200" dirty="0">
              <a:solidFill>
                <a:schemeClr val="bg1"/>
              </a:solidFill>
              <a:effectLst>
                <a:outerShdw blurRad="38100" dist="38100" dir="2700000" algn="tl">
                  <a:srgbClr val="000000">
                    <a:alpha val="43137"/>
                  </a:srgbClr>
                </a:outerShdw>
              </a:effectLst>
            </a:rPr>
            <a:t>(</a:t>
          </a:r>
          <a:r>
            <a:rPr lang="es-ES" sz="1800" b="1" kern="1200" dirty="0" err="1">
              <a:solidFill>
                <a:schemeClr val="bg1"/>
              </a:solidFill>
              <a:effectLst>
                <a:outerShdw blurRad="38100" dist="38100" dir="2700000" algn="tl">
                  <a:srgbClr val="000000">
                    <a:alpha val="43137"/>
                  </a:srgbClr>
                </a:outerShdw>
              </a:effectLst>
            </a:rPr>
            <a:t>Is</a:t>
          </a:r>
          <a:r>
            <a:rPr lang="es-ES" sz="1800" b="1" kern="1200" dirty="0">
              <a:solidFill>
                <a:schemeClr val="bg1"/>
              </a:solidFill>
              <a:effectLst>
                <a:outerShdw blurRad="38100" dist="38100" dir="2700000" algn="tl">
                  <a:srgbClr val="000000">
                    <a:alpha val="43137"/>
                  </a:srgbClr>
                </a:outerShdw>
              </a:effectLst>
            </a:rPr>
            <a:t>. 53:6-8)</a:t>
          </a:r>
          <a:endParaRPr lang="es-ES" sz="1800" kern="1200" dirty="0">
            <a:solidFill>
              <a:schemeClr val="bg1"/>
            </a:solidFill>
            <a:effectLst>
              <a:outerShdw blurRad="38100" dist="38100" dir="2700000" algn="tl">
                <a:srgbClr val="000000">
                  <a:alpha val="43137"/>
                </a:srgbClr>
              </a:outerShdw>
            </a:effectLst>
          </a:endParaRPr>
        </a:p>
      </dsp:txBody>
      <dsp:txXfrm>
        <a:off x="1030896" y="1966249"/>
        <a:ext cx="3895425" cy="686990"/>
      </dsp:txXfrm>
    </dsp:sp>
    <dsp:sp modelId="{4C7E936B-6681-4887-AEA6-ECBE22186E37}">
      <dsp:nvSpPr>
        <dsp:cNvPr id="0" name=""/>
        <dsp:cNvSpPr/>
      </dsp:nvSpPr>
      <dsp:spPr>
        <a:xfrm>
          <a:off x="0" y="1867017"/>
          <a:ext cx="1304856" cy="721340"/>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r="388"/>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7F141EC-FE06-4F7A-9C6D-F97732C8C161}">
      <dsp:nvSpPr>
        <dsp:cNvPr id="0" name=""/>
        <dsp:cNvSpPr/>
      </dsp:nvSpPr>
      <dsp:spPr>
        <a:xfrm>
          <a:off x="1030896" y="2831094"/>
          <a:ext cx="3895425" cy="686990"/>
        </a:xfrm>
        <a:prstGeom prst="rect">
          <a:avLst/>
        </a:prstGeom>
        <a:solidFill>
          <a:schemeClr val="accent6">
            <a:lumMod val="75000"/>
          </a:schemeClr>
        </a:solidFill>
        <a:ln w="12700" cap="flat" cmpd="sng" algn="ctr">
          <a:solidFill>
            <a:schemeClr val="dk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46532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Juan el Bautista identificó al Cordero (</a:t>
          </a:r>
          <a:r>
            <a:rPr lang="es-ES" sz="1800" b="1" kern="1200" dirty="0" err="1">
              <a:solidFill>
                <a:schemeClr val="bg1"/>
              </a:solidFill>
              <a:effectLst>
                <a:outerShdw blurRad="38100" dist="38100" dir="2700000" algn="tl">
                  <a:srgbClr val="000000">
                    <a:alpha val="43137"/>
                  </a:srgbClr>
                </a:outerShdw>
              </a:effectLst>
            </a:rPr>
            <a:t>Jn</a:t>
          </a:r>
          <a:r>
            <a:rPr lang="es-ES" sz="1800" b="1" kern="1200" dirty="0">
              <a:solidFill>
                <a:schemeClr val="bg1"/>
              </a:solidFill>
              <a:effectLst>
                <a:outerShdw blurRad="38100" dist="38100" dir="2700000" algn="tl">
                  <a:srgbClr val="000000">
                    <a:alpha val="43137"/>
                  </a:srgbClr>
                </a:outerShdw>
              </a:effectLst>
            </a:rPr>
            <a:t>. 1:29)</a:t>
          </a:r>
          <a:endParaRPr lang="es-ES" sz="1800" kern="1200" dirty="0">
            <a:solidFill>
              <a:schemeClr val="bg1"/>
            </a:solidFill>
            <a:effectLst>
              <a:outerShdw blurRad="38100" dist="38100" dir="2700000" algn="tl">
                <a:srgbClr val="000000">
                  <a:alpha val="43137"/>
                </a:srgbClr>
              </a:outerShdw>
            </a:effectLst>
          </a:endParaRPr>
        </a:p>
      </dsp:txBody>
      <dsp:txXfrm>
        <a:off x="1030896" y="2831094"/>
        <a:ext cx="3895425" cy="686990"/>
      </dsp:txXfrm>
    </dsp:sp>
    <dsp:sp modelId="{D8EF8D64-81CE-4426-8689-2FB535C5DB63}">
      <dsp:nvSpPr>
        <dsp:cNvPr id="0" name=""/>
        <dsp:cNvSpPr/>
      </dsp:nvSpPr>
      <dsp:spPr>
        <a:xfrm>
          <a:off x="0" y="2731862"/>
          <a:ext cx="1304856" cy="721340"/>
        </a:xfrm>
        <a:prstGeom prst="rect">
          <a:avLst/>
        </a:prstGeom>
        <a:blipFill dpi="0" rotWithShape="1">
          <a:blip xmlns:r="http://schemas.openxmlformats.org/officeDocument/2006/relationships"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2E0C0-E307-81E4-57EC-8BD234521C7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B264F-C294-4422-4D90-61F21533C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95ED952-B6C5-77C1-C42B-7AFD4FED179A}"/>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5" name="Marcador de pie de página 4">
            <a:extLst>
              <a:ext uri="{FF2B5EF4-FFF2-40B4-BE49-F238E27FC236}">
                <a16:creationId xmlns:a16="http://schemas.microsoft.com/office/drawing/2014/main" id="{8C3762CC-66AD-0423-BC32-19C7F8F1C0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D31FCE-215A-2F7E-3861-B2D6F53719C8}"/>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190832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14E56D-F2E2-F60C-F598-E76403E8AF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A926D6-3B4B-B13F-8584-D5AA142FFB7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9FEC47-0D91-AACB-9CEE-DC012B176B6E}"/>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5" name="Marcador de pie de página 4">
            <a:extLst>
              <a:ext uri="{FF2B5EF4-FFF2-40B4-BE49-F238E27FC236}">
                <a16:creationId xmlns:a16="http://schemas.microsoft.com/office/drawing/2014/main" id="{F5E44EA8-AE35-86A3-6A78-2F07ADB3A5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2D16C7D-1507-08CF-5D6E-19A3364FA787}"/>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87043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F15B300-3339-9DC2-F168-C9180CFC44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FF373FA-EA2C-4763-11BF-1FA3C9D3A67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C91E4-1392-6DFB-97F0-A67CF03CCE26}"/>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5" name="Marcador de pie de página 4">
            <a:extLst>
              <a:ext uri="{FF2B5EF4-FFF2-40B4-BE49-F238E27FC236}">
                <a16:creationId xmlns:a16="http://schemas.microsoft.com/office/drawing/2014/main" id="{C28C8DFD-8066-D526-6254-D24CE4DAC10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0FDAB7-2816-61AD-48AB-E3B20F8C24ED}"/>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243165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1432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19014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55356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17358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14349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4110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57691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2865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552A6C-C474-F95A-A06D-7E974EBD9F4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71947A3-E55E-6D87-4A80-91A21DDC633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766C2E-14A3-9D51-9257-1D97CC237687}"/>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5" name="Marcador de pie de página 4">
            <a:extLst>
              <a:ext uri="{FF2B5EF4-FFF2-40B4-BE49-F238E27FC236}">
                <a16:creationId xmlns:a16="http://schemas.microsoft.com/office/drawing/2014/main" id="{E2836165-3ECB-6F5E-D0FF-EBD1D5CBF8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53483B-A03F-234C-FDA2-74A00A146505}"/>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241099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15542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61862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31/03/2025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4594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C3929A-122E-8E2E-3143-6A8505A5D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A00309-85FD-1B80-DD81-20B11FE258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7317B6-FE02-AEAC-A6A1-D0E5C4368D6B}"/>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5" name="Marcador de pie de página 4">
            <a:extLst>
              <a:ext uri="{FF2B5EF4-FFF2-40B4-BE49-F238E27FC236}">
                <a16:creationId xmlns:a16="http://schemas.microsoft.com/office/drawing/2014/main" id="{E345C172-1D6C-7C17-E99F-A7E37FD74DF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E66291-E1AF-AAB7-0A2A-55489CE163EF}"/>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90949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0D1FF8-38FC-1397-EB9F-F4195B974FD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0590F2-6A48-C15A-8FBC-9925EC19439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5DBDF7-EFD0-C3FE-084E-B1DEE414F64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CA3C2BC-55F8-F399-1ABD-27800CCC43A3}"/>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6" name="Marcador de pie de página 5">
            <a:extLst>
              <a:ext uri="{FF2B5EF4-FFF2-40B4-BE49-F238E27FC236}">
                <a16:creationId xmlns:a16="http://schemas.microsoft.com/office/drawing/2014/main" id="{5DB84772-2455-A871-7723-9FE3A303EE7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662405A-FAD7-8F23-9638-D387541C8682}"/>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28797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C2034-5EB4-B7AF-1653-2759248B28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F55AED-4A93-A3BB-BF33-91836C47E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ED315B0-E484-093E-86A3-285A9E5FCAF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23740A-6499-BC66-070E-F35614E33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B033E94-F878-7DDD-8E6F-4E3876C251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D95B512-ACEA-55F8-3429-4687844BFD34}"/>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8" name="Marcador de pie de página 7">
            <a:extLst>
              <a:ext uri="{FF2B5EF4-FFF2-40B4-BE49-F238E27FC236}">
                <a16:creationId xmlns:a16="http://schemas.microsoft.com/office/drawing/2014/main" id="{1B673E64-8774-F1FC-D973-A9C55D9B149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7535C9-9604-081A-C95C-4C2D0715E868}"/>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413369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07B66-B6E6-CCA3-817E-9EE3A938B2F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E7DA8B6-9A41-2BC3-ECB6-926FC865AA67}"/>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4" name="Marcador de pie de página 3">
            <a:extLst>
              <a:ext uri="{FF2B5EF4-FFF2-40B4-BE49-F238E27FC236}">
                <a16:creationId xmlns:a16="http://schemas.microsoft.com/office/drawing/2014/main" id="{BEB13023-E9E6-1095-8D57-5AA0356F945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EB10BBA-CA6C-C2BF-60D0-6DFC07140806}"/>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285087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669C3E9-82F9-E09E-3F02-6F0B8A545C68}"/>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3" name="Marcador de pie de página 2">
            <a:extLst>
              <a:ext uri="{FF2B5EF4-FFF2-40B4-BE49-F238E27FC236}">
                <a16:creationId xmlns:a16="http://schemas.microsoft.com/office/drawing/2014/main" id="{B51EC1BA-2298-3342-55C9-17934F1F51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2A36AD-BD92-B771-36A3-D0572FA24F66}"/>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41330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7B0B7-B609-5333-73EE-C884268B0F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57276C-14BB-8527-57F6-AEFFA6A4A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E16095-24B1-7E1E-D823-62F2CB487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452882-19B1-4D44-04F8-16E4DCB82353}"/>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6" name="Marcador de pie de página 5">
            <a:extLst>
              <a:ext uri="{FF2B5EF4-FFF2-40B4-BE49-F238E27FC236}">
                <a16:creationId xmlns:a16="http://schemas.microsoft.com/office/drawing/2014/main" id="{15A86C37-3411-7551-EAE9-F8626BD4E0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CDB9A2-E4F4-0778-7DEB-7B77EAD51610}"/>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6511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D9620-DB91-37F1-1C17-348CA9912F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9869215-452B-BC90-0C6D-F499E817B8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617C9BF-267E-8673-C2D4-C66B76D82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1BF83E-B5E5-9085-17CB-E5780BD864BE}"/>
              </a:ext>
            </a:extLst>
          </p:cNvPr>
          <p:cNvSpPr>
            <a:spLocks noGrp="1"/>
          </p:cNvSpPr>
          <p:nvPr>
            <p:ph type="dt" sz="half" idx="10"/>
          </p:nvPr>
        </p:nvSpPr>
        <p:spPr/>
        <p:txBody>
          <a:bodyPr/>
          <a:lstStyle/>
          <a:p>
            <a:fld id="{46BAE267-5785-439A-AA25-907474C68CB9}" type="datetimeFigureOut">
              <a:rPr lang="es-ES" smtClean="0"/>
              <a:t>31/03/2025</a:t>
            </a:fld>
            <a:endParaRPr lang="es-ES"/>
          </a:p>
        </p:txBody>
      </p:sp>
      <p:sp>
        <p:nvSpPr>
          <p:cNvPr id="6" name="Marcador de pie de página 5">
            <a:extLst>
              <a:ext uri="{FF2B5EF4-FFF2-40B4-BE49-F238E27FC236}">
                <a16:creationId xmlns:a16="http://schemas.microsoft.com/office/drawing/2014/main" id="{5486AFCC-2838-1CD8-4309-FC2C12E6B41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DAF4CD6-975C-3A9D-0A11-CBF82FA85EE8}"/>
              </a:ext>
            </a:extLst>
          </p:cNvPr>
          <p:cNvSpPr>
            <a:spLocks noGrp="1"/>
          </p:cNvSpPr>
          <p:nvPr>
            <p:ph type="sldNum" sz="quarter" idx="12"/>
          </p:nvPr>
        </p:nvSpPr>
        <p:spPr/>
        <p:txBody>
          <a:bodyPr/>
          <a:lstStyle/>
          <a:p>
            <a:fld id="{02BE7891-24BC-453B-8CF6-18B5E4EF361C}" type="slidenum">
              <a:rPr lang="es-ES" smtClean="0"/>
              <a:t>‹Nº›</a:t>
            </a:fld>
            <a:endParaRPr lang="es-ES"/>
          </a:p>
        </p:txBody>
      </p:sp>
    </p:spTree>
    <p:extLst>
      <p:ext uri="{BB962C8B-B14F-4D97-AF65-F5344CB8AC3E}">
        <p14:creationId xmlns:p14="http://schemas.microsoft.com/office/powerpoint/2010/main" val="3086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3A8BA2B-9331-91D6-533A-0097BDAFB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6A39D5-4C83-1299-AA5B-8462FC482B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C17B2A-CEDC-6F29-B9B2-21EA832806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BAE267-5785-439A-AA25-907474C68CB9}" type="datetimeFigureOut">
              <a:rPr lang="es-ES" smtClean="0"/>
              <a:t>31/03/2025</a:t>
            </a:fld>
            <a:endParaRPr lang="es-ES"/>
          </a:p>
        </p:txBody>
      </p:sp>
      <p:sp>
        <p:nvSpPr>
          <p:cNvPr id="5" name="Marcador de pie de página 4">
            <a:extLst>
              <a:ext uri="{FF2B5EF4-FFF2-40B4-BE49-F238E27FC236}">
                <a16:creationId xmlns:a16="http://schemas.microsoft.com/office/drawing/2014/main" id="{FD820A96-1CE2-716F-EAC3-F66EA2E4CA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8DB79C7-FB92-EB69-ACE3-202714471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BE7891-24BC-453B-8CF6-18B5E4EF361C}" type="slidenum">
              <a:rPr lang="es-ES" smtClean="0"/>
              <a:t>‹Nº›</a:t>
            </a:fld>
            <a:endParaRPr lang="es-ES"/>
          </a:p>
        </p:txBody>
      </p:sp>
    </p:spTree>
    <p:extLst>
      <p:ext uri="{BB962C8B-B14F-4D97-AF65-F5344CB8AC3E}">
        <p14:creationId xmlns:p14="http://schemas.microsoft.com/office/powerpoint/2010/main" val="701860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31/03/2025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1277517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g"/><Relationship Id="rId7" Type="http://schemas.microsoft.com/office/2007/relationships/hdphoto" Target="../media/hdphoto3.wdp"/><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0.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g"/><Relationship Id="rId7" Type="http://schemas.openxmlformats.org/officeDocument/2006/relationships/diagramColors" Target="../diagrams/colors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0FF1CE-317D-05AB-85B8-296C9E6522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5377D8-331E-1EE0-ABDA-F6452A2E5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white">
          <a:xfrm>
            <a:off x="1524" y="0"/>
            <a:ext cx="12188952" cy="6858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n 9" descr="Imagen que contiene roca, piedra, edificio, grande&#10;&#10;El contenido generado por IA puede ser incorrecto.">
            <a:extLst>
              <a:ext uri="{FF2B5EF4-FFF2-40B4-BE49-F238E27FC236}">
                <a16:creationId xmlns:a16="http://schemas.microsoft.com/office/drawing/2014/main" id="{189D9D2E-7B11-BA08-AC44-F17A6BFBDC8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tretch/>
        </p:blipFill>
        <p:spPr>
          <a:xfrm>
            <a:off x="321734" y="799211"/>
            <a:ext cx="3084025" cy="3810974"/>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4" name="Imagen 3">
            <a:extLst>
              <a:ext uri="{FF2B5EF4-FFF2-40B4-BE49-F238E27FC236}">
                <a16:creationId xmlns:a16="http://schemas.microsoft.com/office/drawing/2014/main" id="{F62D0B07-A410-E382-0327-7A506AFFCBE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321734" y="4830402"/>
            <a:ext cx="3084025" cy="1947881"/>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frente, flor, tabla, parado&#10;&#10;El contenido generado por IA puede ser incorrecto.">
            <a:extLst>
              <a:ext uri="{FF2B5EF4-FFF2-40B4-BE49-F238E27FC236}">
                <a16:creationId xmlns:a16="http://schemas.microsoft.com/office/drawing/2014/main" id="{9247EEC9-DC69-5029-4E8F-43774A4ECF6C}"/>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p:blipFill>
        <p:spPr>
          <a:xfrm>
            <a:off x="3598286" y="799211"/>
            <a:ext cx="4043250" cy="5979074"/>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6" name="Imagen 5">
            <a:extLst>
              <a:ext uri="{FF2B5EF4-FFF2-40B4-BE49-F238E27FC236}">
                <a16:creationId xmlns:a16="http://schemas.microsoft.com/office/drawing/2014/main" id="{E7CBC95A-A651-18DA-539C-A29F280BE715}"/>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p:blipFill>
        <p:spPr>
          <a:xfrm>
            <a:off x="7834063" y="799211"/>
            <a:ext cx="4036201" cy="5979074"/>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2" name="CuadroTexto 1">
            <a:extLst>
              <a:ext uri="{FF2B5EF4-FFF2-40B4-BE49-F238E27FC236}">
                <a16:creationId xmlns:a16="http://schemas.microsoft.com/office/drawing/2014/main" id="{B6D797C1-4388-5FF7-021A-25C922E6FC4D}"/>
              </a:ext>
            </a:extLst>
          </p:cNvPr>
          <p:cNvSpPr txBox="1"/>
          <p:nvPr/>
        </p:nvSpPr>
        <p:spPr>
          <a:xfrm>
            <a:off x="0" y="15253"/>
            <a:ext cx="12188952" cy="769441"/>
          </a:xfrm>
          <a:prstGeom prst="rect">
            <a:avLst/>
          </a:prstGeom>
          <a:noFill/>
        </p:spPr>
        <p:txBody>
          <a:bodyPr wrap="square" rtlCol="0">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outerShdw>
                </a:effectLst>
              </a:rPr>
              <a:t>EL GÉNESIS COMO FUNDAMENTO</a:t>
            </a:r>
          </a:p>
        </p:txBody>
      </p:sp>
      <p:sp>
        <p:nvSpPr>
          <p:cNvPr id="3" name="CuadroTexto 2">
            <a:extLst>
              <a:ext uri="{FF2B5EF4-FFF2-40B4-BE49-F238E27FC236}">
                <a16:creationId xmlns:a16="http://schemas.microsoft.com/office/drawing/2014/main" id="{B8BCEE88-B1CE-94E9-B7FE-229B2E619E8C}"/>
              </a:ext>
            </a:extLst>
          </p:cNvPr>
          <p:cNvSpPr txBox="1"/>
          <p:nvPr/>
        </p:nvSpPr>
        <p:spPr>
          <a:xfrm>
            <a:off x="7834063" y="6381750"/>
            <a:ext cx="4036201" cy="338554"/>
          </a:xfrm>
          <a:prstGeom prst="rect">
            <a:avLst/>
          </a:prstGeom>
          <a:noFill/>
        </p:spPr>
        <p:txBody>
          <a:bodyPr wrap="square" rtlCol="0">
            <a:spAutoFit/>
          </a:bodyPr>
          <a:lstStyle/>
          <a:p>
            <a:pPr algn="ctr"/>
            <a:r>
              <a:rPr lang="es-ES" sz="1600" b="1" dirty="0">
                <a:solidFill>
                  <a:srgbClr val="FAE6EF"/>
                </a:solidFill>
                <a:effectLst>
                  <a:outerShdw blurRad="38100" dist="38100" dir="2700000" algn="tl">
                    <a:srgbClr val="000000">
                      <a:alpha val="43137"/>
                    </a:srgbClr>
                  </a:outerShdw>
                </a:effectLst>
              </a:rPr>
              <a:t>Lección 2 para el 12 de abril de 2025</a:t>
            </a:r>
          </a:p>
        </p:txBody>
      </p:sp>
    </p:spTree>
    <p:extLst>
      <p:ext uri="{BB962C8B-B14F-4D97-AF65-F5344CB8AC3E}">
        <p14:creationId xmlns:p14="http://schemas.microsoft.com/office/powerpoint/2010/main" val="49058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92D633-AE67-26CD-1379-4036BECE94FA}"/>
              </a:ext>
            </a:extLst>
          </p:cNvPr>
          <p:cNvSpPr txBox="1"/>
          <p:nvPr/>
        </p:nvSpPr>
        <p:spPr>
          <a:xfrm>
            <a:off x="599768" y="0"/>
            <a:ext cx="8774333"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“Ciertamente MORIRÁS”</a:t>
            </a:r>
          </a:p>
        </p:txBody>
      </p:sp>
      <p:sp>
        <p:nvSpPr>
          <p:cNvPr id="5" name="CuadroTexto 4">
            <a:extLst>
              <a:ext uri="{FF2B5EF4-FFF2-40B4-BE49-F238E27FC236}">
                <a16:creationId xmlns:a16="http://schemas.microsoft.com/office/drawing/2014/main" id="{269D3BA0-A5D1-3B1B-4676-D761CBAAD282}"/>
              </a:ext>
            </a:extLst>
          </p:cNvPr>
          <p:cNvSpPr txBox="1"/>
          <p:nvPr/>
        </p:nvSpPr>
        <p:spPr>
          <a:xfrm>
            <a:off x="793476" y="586255"/>
            <a:ext cx="8386916" cy="646331"/>
          </a:xfrm>
          <a:prstGeom prst="rect">
            <a:avLst/>
          </a:prstGeom>
          <a:noFill/>
        </p:spPr>
        <p:txBody>
          <a:bodyPr wrap="square">
            <a:spAutoFit/>
          </a:bodyPr>
          <a:lstStyle/>
          <a:p>
            <a:pPr algn="ctr"/>
            <a:r>
              <a:rPr lang="es-ES" b="1" dirty="0">
                <a:solidFill>
                  <a:srgbClr val="A6F0EB"/>
                </a:solidFill>
                <a:effectLst>
                  <a:outerShdw blurRad="38100" dist="38100" dir="2700000" algn="tl">
                    <a:srgbClr val="000000">
                      <a:alpha val="43137"/>
                    </a:srgbClr>
                  </a:outerShdw>
                </a:effectLst>
                <a:latin typeface="Comic Sans MS" panose="030F0702030302020204" pitchFamily="66" charset="0"/>
              </a:rPr>
              <a:t>“mas del árbol de la ciencia del bien y del mal no comerás; porque el día que de él comieres, ciertamente morirás” </a:t>
            </a:r>
            <a:r>
              <a:rPr lang="es-ES" sz="1400" b="1" dirty="0">
                <a:solidFill>
                  <a:srgbClr val="A6F0EB"/>
                </a:solidFill>
                <a:effectLst>
                  <a:outerShdw blurRad="38100" dist="38100" dir="2700000" algn="tl">
                    <a:srgbClr val="000000">
                      <a:alpha val="43137"/>
                    </a:srgbClr>
                  </a:outerShdw>
                </a:effectLst>
                <a:latin typeface="Comic Sans MS" panose="030F0702030302020204" pitchFamily="66" charset="0"/>
              </a:rPr>
              <a:t>(Génesis. 2:17)</a:t>
            </a:r>
          </a:p>
        </p:txBody>
      </p:sp>
      <p:sp>
        <p:nvSpPr>
          <p:cNvPr id="6" name="CuadroTexto 5">
            <a:extLst>
              <a:ext uri="{FF2B5EF4-FFF2-40B4-BE49-F238E27FC236}">
                <a16:creationId xmlns:a16="http://schemas.microsoft.com/office/drawing/2014/main" id="{35D3D5B1-1EAD-B3C5-24DB-BD8B87C3F1CD}"/>
              </a:ext>
            </a:extLst>
          </p:cNvPr>
          <p:cNvSpPr txBox="1"/>
          <p:nvPr/>
        </p:nvSpPr>
        <p:spPr>
          <a:xfrm>
            <a:off x="2998840" y="1355696"/>
            <a:ext cx="6380176" cy="1015663"/>
          </a:xfrm>
          <a:prstGeom prst="rect">
            <a:avLst/>
          </a:prstGeom>
          <a:noFill/>
        </p:spPr>
        <p:txBody>
          <a:bodyPr wrap="square" rtlCol="0">
            <a:spAutoFit/>
          </a:bodyPr>
          <a:lstStyle/>
          <a:p>
            <a:pPr>
              <a:spcBef>
                <a:spcPts val="600"/>
              </a:spcBef>
            </a:pPr>
            <a:r>
              <a:rPr lang="es-ES" sz="2000" b="1" dirty="0"/>
              <a:t>Dios fue el primero en mencionar la muerte</a:t>
            </a:r>
            <a:br>
              <a:rPr lang="es-ES" sz="2000" b="1" dirty="0"/>
            </a:br>
            <a:r>
              <a:rPr lang="es-ES" sz="2000" b="1" dirty="0"/>
              <a:t>(</a:t>
            </a:r>
            <a:r>
              <a:rPr lang="es-ES" sz="2000" b="1" dirty="0" err="1"/>
              <a:t>Gn</a:t>
            </a:r>
            <a:r>
              <a:rPr lang="es-ES" sz="2000" b="1" dirty="0"/>
              <a:t>. 2:17). Pero la muerte solo podría existir como consecuencia del pecado (Ro. 5:12).</a:t>
            </a:r>
          </a:p>
        </p:txBody>
      </p:sp>
      <p:pic>
        <p:nvPicPr>
          <p:cNvPr id="8" name="Imagen 7" descr="Una caricatura de una persona&#10;&#10;El contenido generado por IA puede ser incorrecto.">
            <a:extLst>
              <a:ext uri="{FF2B5EF4-FFF2-40B4-BE49-F238E27FC236}">
                <a16:creationId xmlns:a16="http://schemas.microsoft.com/office/drawing/2014/main" id="{7BF854E1-F1FB-EA68-22C5-FBE1A3805C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825" y="1382811"/>
            <a:ext cx="2643991" cy="2113760"/>
          </a:xfrm>
          <a:prstGeom prst="rect">
            <a:avLst/>
          </a:prstGeom>
          <a:solidFill>
            <a:srgbClr val="FFFFFF">
              <a:shade val="85000"/>
            </a:srgbClr>
          </a:solidFill>
          <a:ln w="88900" cap="sq">
            <a:solidFill>
              <a:srgbClr val="9AAA2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El contenido generado por IA puede ser incorrecto.">
            <a:extLst>
              <a:ext uri="{FF2B5EF4-FFF2-40B4-BE49-F238E27FC236}">
                <a16:creationId xmlns:a16="http://schemas.microsoft.com/office/drawing/2014/main" id="{21DB01E3-E10F-FABF-7C2D-EEA851444F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74100" y="120531"/>
            <a:ext cx="2643991" cy="3315565"/>
          </a:xfrm>
          <a:prstGeom prst="snip2DiagRect">
            <a:avLst>
              <a:gd name="adj1" fmla="val 1859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dibujo de una persona&#10;&#10;El contenido generado por IA puede ser incorrecto.">
            <a:extLst>
              <a:ext uri="{FF2B5EF4-FFF2-40B4-BE49-F238E27FC236}">
                <a16:creationId xmlns:a16="http://schemas.microsoft.com/office/drawing/2014/main" id="{152A12E5-E2FC-7382-1479-47120EFC969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74099" y="3578390"/>
            <a:ext cx="2643992" cy="3209512"/>
          </a:xfrm>
          <a:prstGeom prst="rect">
            <a:avLst/>
          </a:prstGeom>
          <a:ln w="57150">
            <a:solidFill>
              <a:schemeClr val="tx1"/>
            </a:solidFill>
          </a:ln>
          <a:effectLst>
            <a:innerShdw blurRad="114300">
              <a:prstClr val="black"/>
            </a:innerShdw>
          </a:effectLst>
        </p:spPr>
      </p:pic>
      <p:pic>
        <p:nvPicPr>
          <p:cNvPr id="14" name="Imagen 13">
            <a:extLst>
              <a:ext uri="{FF2B5EF4-FFF2-40B4-BE49-F238E27FC236}">
                <a16:creationId xmlns:a16="http://schemas.microsoft.com/office/drawing/2014/main" id="{74278582-4F49-EED0-783C-0CF403B2E15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3909" y="3731296"/>
            <a:ext cx="3027110" cy="3027110"/>
          </a:xfrm>
          <a:prstGeom prst="snip2DiagRect">
            <a:avLst>
              <a:gd name="adj1" fmla="val 0"/>
              <a:gd name="adj2" fmla="val 22514"/>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F6D81669-60FE-3B76-D995-484E438A7425}"/>
              </a:ext>
            </a:extLst>
          </p:cNvPr>
          <p:cNvSpPr txBox="1"/>
          <p:nvPr/>
        </p:nvSpPr>
        <p:spPr>
          <a:xfrm>
            <a:off x="3484641" y="3615536"/>
            <a:ext cx="5708784" cy="1631216"/>
          </a:xfrm>
          <a:prstGeom prst="rect">
            <a:avLst/>
          </a:prstGeom>
          <a:noFill/>
        </p:spPr>
        <p:txBody>
          <a:bodyPr wrap="square">
            <a:spAutoFit/>
          </a:bodyPr>
          <a:lstStyle/>
          <a:p>
            <a:pPr>
              <a:spcBef>
                <a:spcPts val="600"/>
              </a:spcBef>
            </a:pPr>
            <a:r>
              <a:rPr lang="es-ES" sz="2000" b="1" dirty="0"/>
              <a:t>La historia se repitió siglos más tarde, cuando el Justo murió a manos de injustos (Mr. 15:14). A diferencia de Abel, Jesús –que podía haber evitado su muerte–, permitió que le matasen (Ef. 5:2).</a:t>
            </a:r>
          </a:p>
        </p:txBody>
      </p:sp>
      <p:sp>
        <p:nvSpPr>
          <p:cNvPr id="18" name="CuadroTexto 17">
            <a:extLst>
              <a:ext uri="{FF2B5EF4-FFF2-40B4-BE49-F238E27FC236}">
                <a16:creationId xmlns:a16="http://schemas.microsoft.com/office/drawing/2014/main" id="{6A21A9D5-50B3-F5A7-2919-B1AA82C68CC6}"/>
              </a:ext>
            </a:extLst>
          </p:cNvPr>
          <p:cNvSpPr txBox="1"/>
          <p:nvPr/>
        </p:nvSpPr>
        <p:spPr>
          <a:xfrm>
            <a:off x="2998576" y="2331728"/>
            <a:ext cx="6370608" cy="1323439"/>
          </a:xfrm>
          <a:prstGeom prst="rect">
            <a:avLst/>
          </a:prstGeom>
          <a:noFill/>
        </p:spPr>
        <p:txBody>
          <a:bodyPr wrap="square">
            <a:spAutoFit/>
          </a:bodyPr>
          <a:lstStyle/>
          <a:p>
            <a:pPr>
              <a:spcBef>
                <a:spcPts val="600"/>
              </a:spcBef>
            </a:pPr>
            <a:r>
              <a:rPr lang="es-ES" sz="2000" b="1" dirty="0"/>
              <a:t>La muerte suele estar asociada con la edad avanzada. Pero la primera muerte registrada fue la de un joven: Abel (</a:t>
            </a:r>
            <a:r>
              <a:rPr lang="es-ES" sz="2000" b="1" dirty="0" err="1"/>
              <a:t>Gn</a:t>
            </a:r>
            <a:r>
              <a:rPr lang="es-ES" sz="2000" b="1" dirty="0"/>
              <a:t>. 4:8). Él, que era justo, murió a manos de un injusto (</a:t>
            </a:r>
            <a:r>
              <a:rPr lang="es-ES" sz="2000" b="1" dirty="0" err="1"/>
              <a:t>Heb</a:t>
            </a:r>
            <a:r>
              <a:rPr lang="es-ES" sz="2000" b="1" dirty="0"/>
              <a:t>. 11:4; 1Jn. 3:12).</a:t>
            </a:r>
          </a:p>
        </p:txBody>
      </p:sp>
      <p:sp>
        <p:nvSpPr>
          <p:cNvPr id="20" name="CuadroTexto 19">
            <a:extLst>
              <a:ext uri="{FF2B5EF4-FFF2-40B4-BE49-F238E27FC236}">
                <a16:creationId xmlns:a16="http://schemas.microsoft.com/office/drawing/2014/main" id="{B8FE7458-C9F1-BB85-E6E9-658BF5FFC0E1}"/>
              </a:ext>
            </a:extLst>
          </p:cNvPr>
          <p:cNvSpPr txBox="1"/>
          <p:nvPr/>
        </p:nvSpPr>
        <p:spPr>
          <a:xfrm>
            <a:off x="3484640" y="5207120"/>
            <a:ext cx="5762601" cy="1631216"/>
          </a:xfrm>
          <a:prstGeom prst="rect">
            <a:avLst/>
          </a:prstGeom>
          <a:noFill/>
        </p:spPr>
        <p:txBody>
          <a:bodyPr wrap="square">
            <a:spAutoFit/>
          </a:bodyPr>
          <a:lstStyle/>
          <a:p>
            <a:pPr>
              <a:spcBef>
                <a:spcPts val="600"/>
              </a:spcBef>
            </a:pPr>
            <a:r>
              <a:rPr lang="es-ES" sz="2000" b="1" dirty="0"/>
              <a:t>Jesús hizo lo que Abel no podía hacer: vencer a la muerte (Ro. 6:9). Y, tal como lo muestra Apocalipsis 1:18, recibió “las llaves de la muerte”, con las que poder abrir los sepulcros (“el Hades”).</a:t>
            </a:r>
          </a:p>
        </p:txBody>
      </p:sp>
    </p:spTree>
    <p:extLst>
      <p:ext uri="{BB962C8B-B14F-4D97-AF65-F5344CB8AC3E}">
        <p14:creationId xmlns:p14="http://schemas.microsoft.com/office/powerpoint/2010/main" val="309914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strips(upRight)">
                                      <p:cBhvr>
                                        <p:cTn id="42" dur="500"/>
                                        <p:tgtEl>
                                          <p:spTgt spid="1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56ADA9-8FD2-CA95-17E8-1D925A56B4EE}"/>
              </a:ext>
            </a:extLst>
          </p:cNvPr>
          <p:cNvSpPr txBox="1"/>
          <p:nvPr/>
        </p:nvSpPr>
        <p:spPr>
          <a:xfrm>
            <a:off x="2900516" y="0"/>
            <a:ext cx="9291483"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“La SERPIENTE era astuta”</a:t>
            </a:r>
          </a:p>
        </p:txBody>
      </p:sp>
      <p:sp>
        <p:nvSpPr>
          <p:cNvPr id="5" name="CuadroTexto 4">
            <a:extLst>
              <a:ext uri="{FF2B5EF4-FFF2-40B4-BE49-F238E27FC236}">
                <a16:creationId xmlns:a16="http://schemas.microsoft.com/office/drawing/2014/main" id="{CF309D91-F1E2-0DFF-7C62-109C69D8517F}"/>
              </a:ext>
            </a:extLst>
          </p:cNvPr>
          <p:cNvSpPr txBox="1"/>
          <p:nvPr/>
        </p:nvSpPr>
        <p:spPr>
          <a:xfrm>
            <a:off x="3264853" y="635024"/>
            <a:ext cx="8134350" cy="646331"/>
          </a:xfrm>
          <a:prstGeom prst="rect">
            <a:avLst/>
          </a:prstGeom>
          <a:noFill/>
        </p:spPr>
        <p:txBody>
          <a:bodyPr wrap="square">
            <a:spAutoFit/>
          </a:bodyPr>
          <a:lstStyle/>
          <a:p>
            <a:pPr algn="ctr"/>
            <a:r>
              <a:rPr lang="es-ES" b="1" dirty="0">
                <a:solidFill>
                  <a:srgbClr val="C00000"/>
                </a:solidFill>
                <a:effectLst>
                  <a:glow rad="114300">
                    <a:schemeClr val="bg1"/>
                  </a:glow>
                </a:effectLst>
                <a:latin typeface="Comic Sans MS" panose="030F0702030302020204" pitchFamily="66" charset="0"/>
              </a:rPr>
              <a:t>“Pero la serpiente era astuta, más que todos los animales del campo que Jehová Dios había hecho” </a:t>
            </a:r>
            <a:r>
              <a:rPr lang="es-ES" sz="1400" b="1" dirty="0">
                <a:solidFill>
                  <a:srgbClr val="C00000"/>
                </a:solidFill>
                <a:effectLst>
                  <a:glow rad="114300">
                    <a:schemeClr val="bg1"/>
                  </a:glow>
                </a:effectLst>
                <a:latin typeface="Comic Sans MS" panose="030F0702030302020204" pitchFamily="66" charset="0"/>
              </a:rPr>
              <a:t>(Génesis 3:1a)</a:t>
            </a:r>
            <a:endParaRPr lang="es-ES" b="1" dirty="0">
              <a:solidFill>
                <a:srgbClr val="C00000"/>
              </a:solidFill>
              <a:effectLst>
                <a:glow rad="114300">
                  <a:schemeClr val="bg1"/>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1ED308DB-C985-E0F6-051A-88DAAE33F93F}"/>
              </a:ext>
            </a:extLst>
          </p:cNvPr>
          <p:cNvSpPr txBox="1"/>
          <p:nvPr/>
        </p:nvSpPr>
        <p:spPr>
          <a:xfrm>
            <a:off x="247649" y="1298704"/>
            <a:ext cx="7087216" cy="707886"/>
          </a:xfrm>
          <a:prstGeom prst="rect">
            <a:avLst/>
          </a:prstGeom>
          <a:noFill/>
        </p:spPr>
        <p:txBody>
          <a:bodyPr wrap="square" rtlCol="0">
            <a:spAutoFit/>
          </a:bodyPr>
          <a:lstStyle/>
          <a:p>
            <a:pPr>
              <a:spcBef>
                <a:spcPts val="600"/>
              </a:spcBef>
            </a:pPr>
            <a:r>
              <a:rPr lang="es-ES" sz="2000" b="1" dirty="0"/>
              <a:t>Apocalipsis presenta a un dragón (Ap. 12:3-4). Además, nos dice que este dragón es un símbolo de Satanás (Ap. 12:9).</a:t>
            </a:r>
          </a:p>
        </p:txBody>
      </p:sp>
      <p:pic>
        <p:nvPicPr>
          <p:cNvPr id="4" name="Imagen 3" descr="Un dibujo de una persona&#10;&#10;El contenido generado por IA puede ser incorrecto.">
            <a:extLst>
              <a:ext uri="{FF2B5EF4-FFF2-40B4-BE49-F238E27FC236}">
                <a16:creationId xmlns:a16="http://schemas.microsoft.com/office/drawing/2014/main" id="{22AE9132-6F1E-DF23-5D1F-023B287249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23900" y="1492651"/>
            <a:ext cx="4459780" cy="3344836"/>
          </a:xfrm>
          <a:prstGeom prst="rect">
            <a:avLst/>
          </a:prstGeom>
          <a:ln w="88900" cap="sq" cmpd="thickThin">
            <a:solidFill>
              <a:srgbClr val="000000"/>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3860F641-0FC4-4DCE-9E0F-6C0C69585397}"/>
              </a:ext>
            </a:extLst>
          </p:cNvPr>
          <p:cNvSpPr txBox="1"/>
          <p:nvPr/>
        </p:nvSpPr>
        <p:spPr>
          <a:xfrm>
            <a:off x="8288976" y="4919008"/>
            <a:ext cx="3805082" cy="1938992"/>
          </a:xfrm>
          <a:prstGeom prst="rect">
            <a:avLst/>
          </a:prstGeom>
          <a:noFill/>
        </p:spPr>
        <p:txBody>
          <a:bodyPr wrap="square">
            <a:spAutoFit/>
          </a:bodyPr>
          <a:lstStyle/>
          <a:p>
            <a:pPr>
              <a:spcBef>
                <a:spcPts val="600"/>
              </a:spcBef>
            </a:pPr>
            <a:r>
              <a:rPr lang="es-ES" sz="2000" b="1" dirty="0"/>
              <a:t>¿Cómo podemos defendernos de sus engaños? Una manera es estudiando la forma en que lo hizo por primera vez. Su táctica básica no ha cambiado con los siglos.</a:t>
            </a:r>
          </a:p>
        </p:txBody>
      </p:sp>
      <p:sp>
        <p:nvSpPr>
          <p:cNvPr id="10" name="CuadroTexto 9">
            <a:extLst>
              <a:ext uri="{FF2B5EF4-FFF2-40B4-BE49-F238E27FC236}">
                <a16:creationId xmlns:a16="http://schemas.microsoft.com/office/drawing/2014/main" id="{BA4A1162-5F65-40B4-1F54-76C924BE0AA8}"/>
              </a:ext>
            </a:extLst>
          </p:cNvPr>
          <p:cNvSpPr txBox="1"/>
          <p:nvPr/>
        </p:nvSpPr>
        <p:spPr>
          <a:xfrm>
            <a:off x="1888715" y="4151680"/>
            <a:ext cx="3805083" cy="2554545"/>
          </a:xfrm>
          <a:prstGeom prst="rect">
            <a:avLst/>
          </a:prstGeom>
          <a:noFill/>
        </p:spPr>
        <p:txBody>
          <a:bodyPr wrap="square">
            <a:spAutoFit/>
          </a:bodyPr>
          <a:lstStyle/>
          <a:p>
            <a:pPr>
              <a:spcBef>
                <a:spcPts val="600"/>
              </a:spcBef>
            </a:pPr>
            <a:r>
              <a:rPr lang="es-ES" sz="2000" b="1" dirty="0"/>
              <a:t>En Apocalipsis se nos recuerda que este ha sido su propósito durante toda la historia, y que será su objetivo especial en el tiempo del fin (Ap. 13:14). Incluso intentará engañar a todos en la misma presencia de Dios (Ap. 20:8).</a:t>
            </a:r>
          </a:p>
        </p:txBody>
      </p:sp>
      <p:pic>
        <p:nvPicPr>
          <p:cNvPr id="14" name="Imagen 13" descr="Un dibujo de un hombre con un gato&#10;&#10;El contenido generado por IA puede ser incorrecto.">
            <a:extLst>
              <a:ext uri="{FF2B5EF4-FFF2-40B4-BE49-F238E27FC236}">
                <a16:creationId xmlns:a16="http://schemas.microsoft.com/office/drawing/2014/main" id="{94B03FFD-B2DD-A23D-58AE-70E382A025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7943" y="4131583"/>
            <a:ext cx="1705757" cy="2565459"/>
          </a:xfrm>
          <a:prstGeom prst="ellipse">
            <a:avLst/>
          </a:prstGeom>
          <a:ln w="63500" cap="rnd">
            <a:solidFill>
              <a:srgbClr val="DEA048"/>
            </a:solidFill>
          </a:ln>
          <a:effectLst/>
          <a:scene3d>
            <a:camera prst="orthographicFront"/>
            <a:lightRig rig="contrasting" dir="t">
              <a:rot lat="0" lon="0" rev="3000000"/>
            </a:lightRig>
          </a:scene3d>
          <a:sp3d contourW="7620">
            <a:bevelT w="95250" h="31750"/>
            <a:contourClr>
              <a:srgbClr val="333333"/>
            </a:contourClr>
          </a:sp3d>
        </p:spPr>
      </p:pic>
      <p:pic>
        <p:nvPicPr>
          <p:cNvPr id="16" name="Imagen 15" descr="Dibujo de un hombre con un caballo&#10;&#10;El contenido generado por IA puede ser incorrecto.">
            <a:extLst>
              <a:ext uri="{FF2B5EF4-FFF2-40B4-BE49-F238E27FC236}">
                <a16:creationId xmlns:a16="http://schemas.microsoft.com/office/drawing/2014/main" id="{003E0D7D-1412-E30B-30BA-30E2AFFF31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46908" y="5094513"/>
            <a:ext cx="2437389" cy="1611711"/>
          </a:xfrm>
          <a:prstGeom prst="round2DiagRect">
            <a:avLst>
              <a:gd name="adj1" fmla="val 0"/>
              <a:gd name="adj2" fmla="val 23792"/>
            </a:avLst>
          </a:prstGeom>
          <a:ln w="28575" cap="sq">
            <a:solidFill>
              <a:srgbClr val="C00000"/>
            </a:solidFill>
            <a:miter lim="800000"/>
          </a:ln>
          <a:effectLst>
            <a:outerShdw blurRad="50800" dist="38100" dir="2700000" algn="tl" rotWithShape="0">
              <a:prstClr val="black">
                <a:alpha val="40000"/>
              </a:prstClr>
            </a:outerShdw>
          </a:effectLst>
        </p:spPr>
      </p:pic>
      <p:pic>
        <p:nvPicPr>
          <p:cNvPr id="18" name="Imagen 17" descr="Un grupo de personas en un escenario&#10;&#10;El contenido generado por IA puede ser incorrecto.">
            <a:extLst>
              <a:ext uri="{FF2B5EF4-FFF2-40B4-BE49-F238E27FC236}">
                <a16:creationId xmlns:a16="http://schemas.microsoft.com/office/drawing/2014/main" id="{E804A2E2-5B6D-BAA2-622D-7DB5AA03797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5746908" y="3692785"/>
            <a:ext cx="1565456" cy="1238686"/>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pic>
        <p:nvPicPr>
          <p:cNvPr id="20" name="Imagen 19" descr="Serpiente de color cafe&#10;&#10;El contenido generado por IA puede ser incorrecto.">
            <a:extLst>
              <a:ext uri="{FF2B5EF4-FFF2-40B4-BE49-F238E27FC236}">
                <a16:creationId xmlns:a16="http://schemas.microsoft.com/office/drawing/2014/main" id="{CF0EDBCE-B2C2-62F8-B6D2-1D8B2E04F0C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0" y="-111302"/>
            <a:ext cx="2472057" cy="1610133"/>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0CB89DA3-68A3-5040-4BBA-0AC4CDC61E79}"/>
              </a:ext>
            </a:extLst>
          </p:cNvPr>
          <p:cNvSpPr txBox="1"/>
          <p:nvPr/>
        </p:nvSpPr>
        <p:spPr>
          <a:xfrm>
            <a:off x="247649" y="3006864"/>
            <a:ext cx="7087214" cy="1015663"/>
          </a:xfrm>
          <a:prstGeom prst="rect">
            <a:avLst/>
          </a:prstGeom>
          <a:noFill/>
        </p:spPr>
        <p:txBody>
          <a:bodyPr wrap="square">
            <a:spAutoFit/>
          </a:bodyPr>
          <a:lstStyle/>
          <a:p>
            <a:pPr>
              <a:spcBef>
                <a:spcPts val="600"/>
              </a:spcBef>
            </a:pPr>
            <a:r>
              <a:rPr lang="es-ES" sz="2000" b="1" dirty="0"/>
              <a:t>Por supuesto, a la primera serpiente mencionada en la Biblia (</a:t>
            </a:r>
            <a:r>
              <a:rPr lang="es-ES" sz="2000" b="1" dirty="0" err="1"/>
              <a:t>Gn</a:t>
            </a:r>
            <a:r>
              <a:rPr lang="es-ES" sz="2000" b="1" dirty="0"/>
              <a:t>. 3:1). En Edén, Satanás (la serpiente) engañó al mundo entero (es decir, Adán y Eva).</a:t>
            </a:r>
          </a:p>
        </p:txBody>
      </p:sp>
      <p:sp>
        <p:nvSpPr>
          <p:cNvPr id="11" name="CuadroTexto 10">
            <a:extLst>
              <a:ext uri="{FF2B5EF4-FFF2-40B4-BE49-F238E27FC236}">
                <a16:creationId xmlns:a16="http://schemas.microsoft.com/office/drawing/2014/main" id="{6E2346FD-A7FC-4F9C-804C-A6A9A5C157E4}"/>
              </a:ext>
            </a:extLst>
          </p:cNvPr>
          <p:cNvSpPr txBox="1"/>
          <p:nvPr/>
        </p:nvSpPr>
        <p:spPr>
          <a:xfrm>
            <a:off x="247647" y="2018243"/>
            <a:ext cx="7087215" cy="1015663"/>
          </a:xfrm>
          <a:prstGeom prst="rect">
            <a:avLst/>
          </a:prstGeom>
          <a:noFill/>
        </p:spPr>
        <p:txBody>
          <a:bodyPr wrap="square">
            <a:spAutoFit/>
          </a:bodyPr>
          <a:lstStyle/>
          <a:p>
            <a:pPr>
              <a:spcBef>
                <a:spcPts val="600"/>
              </a:spcBef>
            </a:pPr>
            <a:r>
              <a:rPr lang="es-ES" sz="2000" b="1" dirty="0"/>
              <a:t>Al identificar el símbolo del dragón, añade un nuevo símbolo: Satanás es “la serpiente antigua”. ¿A qué serpiente se está refiriendo?</a:t>
            </a:r>
          </a:p>
        </p:txBody>
      </p:sp>
    </p:spTree>
    <p:extLst>
      <p:ext uri="{BB962C8B-B14F-4D97-AF65-F5344CB8AC3E}">
        <p14:creationId xmlns:p14="http://schemas.microsoft.com/office/powerpoint/2010/main" val="294425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750"/>
                                        <p:tgtEl>
                                          <p:spTgt spid="14"/>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strips(downLeft)">
                                      <p:cBhvr>
                                        <p:cTn id="50" dur="500"/>
                                        <p:tgtEl>
                                          <p:spTgt spid="18"/>
                                        </p:tgtEl>
                                      </p:cBhvr>
                                    </p:animEffect>
                                  </p:childTnLst>
                                </p:cTn>
                              </p:par>
                              <p:par>
                                <p:cTn id="51" presetID="18" presetClass="entr" presetSubtype="9"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strips(upLeft)">
                                      <p:cBhvr>
                                        <p:cTn id="53" dur="500"/>
                                        <p:tgtEl>
                                          <p:spTgt spid="1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1D16E7-D52C-1CC6-097E-AF1A76FFD4F3}"/>
              </a:ext>
            </a:extLst>
          </p:cNvPr>
          <p:cNvSpPr txBox="1"/>
          <p:nvPr/>
        </p:nvSpPr>
        <p:spPr>
          <a:xfrm>
            <a:off x="688342" y="2268761"/>
            <a:ext cx="10628588" cy="4031873"/>
          </a:xfrm>
          <a:prstGeom prst="rect">
            <a:avLst/>
          </a:prstGeom>
          <a:noFill/>
        </p:spPr>
        <p:txBody>
          <a:bodyPr wrap="square">
            <a:spAutoFit/>
          </a:bodyPr>
          <a:lstStyle/>
          <a:p>
            <a:pPr>
              <a:spcBef>
                <a:spcPts val="600"/>
              </a:spcBef>
            </a:pPr>
            <a:r>
              <a:rPr lang="es-ES" sz="3200" b="1" dirty="0">
                <a:latin typeface="Constantia" panose="02030602050306030303" pitchFamily="18" charset="0"/>
              </a:rPr>
              <a:t>“El evangelio se enseña a lo largo de toda la Biblia, desde Génesis hasta Apocalipsis. El evangelio se revela en todas las profecías del primer advenimiento de Cristo como el Salvador de la humanidad. Cada acto de la antigua dispensación para apartar a los hombres y mujeres del pecado o para traerles perdón se hacía con referencia al Salvador que había de venir. Él era el peldaño por el cual la humanidad iba a ser exaltada”</a:t>
            </a:r>
          </a:p>
        </p:txBody>
      </p:sp>
      <p:sp>
        <p:nvSpPr>
          <p:cNvPr id="4" name="CuadroTexto 3">
            <a:extLst>
              <a:ext uri="{FF2B5EF4-FFF2-40B4-BE49-F238E27FC236}">
                <a16:creationId xmlns:a16="http://schemas.microsoft.com/office/drawing/2014/main" id="{E69EAE4D-12F3-BE95-1F27-13A486C3F41D}"/>
              </a:ext>
            </a:extLst>
          </p:cNvPr>
          <p:cNvSpPr txBox="1"/>
          <p:nvPr/>
        </p:nvSpPr>
        <p:spPr>
          <a:xfrm>
            <a:off x="0" y="1394339"/>
            <a:ext cx="12192000" cy="338554"/>
          </a:xfrm>
          <a:prstGeom prst="rect">
            <a:avLst/>
          </a:prstGeom>
          <a:noFill/>
        </p:spPr>
        <p:txBody>
          <a:bodyPr wrap="square" rtlCol="0">
            <a:spAutoFit/>
          </a:bodyPr>
          <a:lstStyle/>
          <a:p>
            <a:pPr algn="ctr"/>
            <a:r>
              <a:rPr lang="es-ES" sz="1600" b="1" dirty="0"/>
              <a:t>E. G. W. (</a:t>
            </a:r>
            <a:r>
              <a:rPr lang="es-ES" sz="1600" b="1" dirty="0" err="1"/>
              <a:t>Manuscript</a:t>
            </a:r>
            <a:r>
              <a:rPr lang="es-ES" sz="1600" b="1" dirty="0"/>
              <a:t> </a:t>
            </a:r>
            <a:r>
              <a:rPr lang="es-ES" sz="1600" b="1" dirty="0" err="1"/>
              <a:t>Releases</a:t>
            </a:r>
            <a:r>
              <a:rPr lang="es-ES" sz="1600" b="1" dirty="0"/>
              <a:t>, vol. 10, pg. 156) </a:t>
            </a:r>
          </a:p>
        </p:txBody>
      </p:sp>
    </p:spTree>
    <p:extLst>
      <p:ext uri="{BB962C8B-B14F-4D97-AF65-F5344CB8AC3E}">
        <p14:creationId xmlns:p14="http://schemas.microsoft.com/office/powerpoint/2010/main" val="201324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E4022A-75CA-9E5E-894A-807721C7A989}"/>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0486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ropa, agua, pasto, mujer&#10;&#10;Descripción generada automáticamente">
            <a:extLst>
              <a:ext uri="{FF2B5EF4-FFF2-40B4-BE49-F238E27FC236}">
                <a16:creationId xmlns:a16="http://schemas.microsoft.com/office/drawing/2014/main" id="{87D42AD7-0FBD-320F-E81A-0F9AECECC44C}"/>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7091917" y="216527"/>
            <a:ext cx="4855534" cy="647404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FF2F3D9E-A95F-842F-F721-107D412AE032}"/>
              </a:ext>
            </a:extLst>
          </p:cNvPr>
          <p:cNvSpPr txBox="1"/>
          <p:nvPr/>
        </p:nvSpPr>
        <p:spPr>
          <a:xfrm>
            <a:off x="435548" y="437339"/>
            <a:ext cx="6220822" cy="60324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50" normalizeH="0" baseline="0" noProof="0" dirty="0">
                <a:ln w="0"/>
                <a:solidFill>
                  <a:prstClr val="white"/>
                </a:solidFill>
                <a:effectLst>
                  <a:innerShdw blurRad="63500" dist="50800" dir="13500000">
                    <a:srgbClr val="000000">
                      <a:alpha val="50000"/>
                    </a:srgbClr>
                  </a:innerShdw>
                </a:effectLst>
                <a:uLnTx/>
                <a:uFillTx/>
                <a:latin typeface="Comic Sans MS" panose="030F0702030302020204" pitchFamily="66" charset="0"/>
                <a:ea typeface="+mn-ea"/>
                <a:cs typeface="+mn-cs"/>
              </a:rPr>
              <a:t>“Al día siguiente Juan vio a Jesús que venía hacia él, y dijo: ‘¡Este es el Cordero de Dios, que quita el pecado del mundo!’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50" normalizeH="0" baseline="0" noProof="0" dirty="0">
                <a:ln w="0"/>
                <a:solidFill>
                  <a:prstClr val="white"/>
                </a:solidFill>
                <a:effectLst>
                  <a:innerShdw blurRad="63500" dist="50800" dir="13500000">
                    <a:srgbClr val="000000">
                      <a:alpha val="50000"/>
                    </a:srgbClr>
                  </a:innerShdw>
                </a:effectLst>
                <a:uLnTx/>
                <a:uFillTx/>
                <a:latin typeface="Comic Sans MS" panose="030F0702030302020204" pitchFamily="66" charset="0"/>
                <a:ea typeface="+mn-ea"/>
                <a:cs typeface="+mn-cs"/>
              </a:rPr>
              <a:t>Juan 1:29</a:t>
            </a:r>
          </a:p>
        </p:txBody>
      </p:sp>
    </p:spTree>
    <p:extLst>
      <p:ext uri="{BB962C8B-B14F-4D97-AF65-F5344CB8AC3E}">
        <p14:creationId xmlns:p14="http://schemas.microsoft.com/office/powerpoint/2010/main" val="412760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76E69E-5ABF-43AA-7978-A2FAE9233857}"/>
              </a:ext>
            </a:extLst>
          </p:cNvPr>
          <p:cNvSpPr txBox="1"/>
          <p:nvPr/>
        </p:nvSpPr>
        <p:spPr>
          <a:xfrm>
            <a:off x="7325035" y="3635478"/>
            <a:ext cx="4866965"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2410E5"/>
                </a:solidFill>
              </a:rPr>
              <a:t>El principio de la primera mención.</a:t>
            </a:r>
          </a:p>
          <a:p>
            <a:pPr>
              <a:spcBef>
                <a:spcPts val="1800"/>
              </a:spcBef>
            </a:pPr>
            <a:r>
              <a:rPr lang="es-ES" sz="2000" b="1" dirty="0">
                <a:solidFill>
                  <a:srgbClr val="028609"/>
                </a:solidFill>
              </a:rPr>
              <a:t>Génesis 22: El amor y el cordero.</a:t>
            </a:r>
          </a:p>
          <a:p>
            <a:pPr lvl="1">
              <a:spcBef>
                <a:spcPts val="600"/>
              </a:spcBef>
            </a:pPr>
            <a:r>
              <a:rPr lang="es-ES" sz="2000" b="1" dirty="0"/>
              <a:t>“Isaac, a quien AMAS”.</a:t>
            </a:r>
          </a:p>
          <a:p>
            <a:pPr lvl="1">
              <a:spcBef>
                <a:spcPts val="600"/>
              </a:spcBef>
            </a:pPr>
            <a:r>
              <a:rPr lang="es-ES" sz="2000" b="1" dirty="0"/>
              <a:t>“¿Dónde está el CORDERO?”</a:t>
            </a:r>
          </a:p>
          <a:p>
            <a:pPr>
              <a:spcBef>
                <a:spcPts val="1800"/>
              </a:spcBef>
            </a:pPr>
            <a:r>
              <a:rPr lang="es-ES" sz="2000" b="1" dirty="0">
                <a:solidFill>
                  <a:srgbClr val="AF0404"/>
                </a:solidFill>
              </a:rPr>
              <a:t>Génesis 2-3: La muerte y la serpiente.</a:t>
            </a:r>
          </a:p>
          <a:p>
            <a:pPr lvl="1">
              <a:spcBef>
                <a:spcPts val="600"/>
              </a:spcBef>
            </a:pPr>
            <a:r>
              <a:rPr lang="es-ES" sz="2000" b="1" dirty="0"/>
              <a:t>“Ciertamente MORIRÁS”.</a:t>
            </a:r>
          </a:p>
          <a:p>
            <a:pPr lvl="1">
              <a:spcBef>
                <a:spcPts val="600"/>
              </a:spcBef>
            </a:pPr>
            <a:r>
              <a:rPr lang="es-ES" sz="2000" b="1" dirty="0"/>
              <a:t>“La SERPIENTE era astuta”.</a:t>
            </a:r>
          </a:p>
        </p:txBody>
      </p:sp>
      <p:sp>
        <p:nvSpPr>
          <p:cNvPr id="3" name="CuadroTexto 2">
            <a:extLst>
              <a:ext uri="{FF2B5EF4-FFF2-40B4-BE49-F238E27FC236}">
                <a16:creationId xmlns:a16="http://schemas.microsoft.com/office/drawing/2014/main" id="{67F35FB9-A701-9A51-0D47-985E289FE41A}"/>
              </a:ext>
            </a:extLst>
          </p:cNvPr>
          <p:cNvSpPr txBox="1"/>
          <p:nvPr/>
        </p:nvSpPr>
        <p:spPr>
          <a:xfrm>
            <a:off x="257175" y="112306"/>
            <a:ext cx="7107186" cy="707886"/>
          </a:xfrm>
          <a:prstGeom prst="rect">
            <a:avLst/>
          </a:prstGeom>
          <a:noFill/>
        </p:spPr>
        <p:txBody>
          <a:bodyPr wrap="square" rtlCol="0">
            <a:spAutoFit/>
          </a:bodyPr>
          <a:lstStyle/>
          <a:p>
            <a:pPr>
              <a:spcBef>
                <a:spcPts val="600"/>
              </a:spcBef>
            </a:pPr>
            <a:r>
              <a:rPr lang="es-ES" sz="2000" b="1" dirty="0"/>
              <a:t>La Biblia está formada por 66 libros de distintos géneros, y fue escrita por más de 40 personas, a lo largo de 1.500 años.</a:t>
            </a:r>
          </a:p>
        </p:txBody>
      </p:sp>
      <p:grpSp>
        <p:nvGrpSpPr>
          <p:cNvPr id="33" name="Grupo 32">
            <a:extLst>
              <a:ext uri="{FF2B5EF4-FFF2-40B4-BE49-F238E27FC236}">
                <a16:creationId xmlns:a16="http://schemas.microsoft.com/office/drawing/2014/main" id="{C1B33E33-8491-5FF6-6527-8E9C3CE27D71}"/>
              </a:ext>
            </a:extLst>
          </p:cNvPr>
          <p:cNvGrpSpPr/>
          <p:nvPr/>
        </p:nvGrpSpPr>
        <p:grpSpPr>
          <a:xfrm>
            <a:off x="7471792" y="190963"/>
            <a:ext cx="4478600" cy="3016211"/>
            <a:chOff x="7471792" y="190963"/>
            <a:chExt cx="4478600" cy="3016211"/>
          </a:xfrm>
        </p:grpSpPr>
        <p:pic>
          <p:nvPicPr>
            <p:cNvPr id="13" name="Imagen 12" descr="Imagen que contiene tabla, interior, hecho de madera, pequeño&#10;&#10;El contenido generado por IA puede ser incorrecto.">
              <a:extLst>
                <a:ext uri="{FF2B5EF4-FFF2-40B4-BE49-F238E27FC236}">
                  <a16:creationId xmlns:a16="http://schemas.microsoft.com/office/drawing/2014/main" id="{8E371E5F-3790-44C8-BC7C-177B0CFB82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71792" y="190964"/>
              <a:ext cx="2409627" cy="3016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5" name="Imagen 14" descr="Hombre sentado en una mesa&#10;&#10;El contenido generado por IA puede ser incorrecto.">
              <a:extLst>
                <a:ext uri="{FF2B5EF4-FFF2-40B4-BE49-F238E27FC236}">
                  <a16:creationId xmlns:a16="http://schemas.microsoft.com/office/drawing/2014/main" id="{69DCE651-6166-3F0B-8B5B-1A1BD8B9CD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930582" y="190963"/>
              <a:ext cx="2019810" cy="301621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grpSp>
      <p:pic>
        <p:nvPicPr>
          <p:cNvPr id="19" name="Imagen 18" descr="Logotipo&#10;&#10;El contenido generado por IA puede ser incorrecto.">
            <a:extLst>
              <a:ext uri="{FF2B5EF4-FFF2-40B4-BE49-F238E27FC236}">
                <a16:creationId xmlns:a16="http://schemas.microsoft.com/office/drawing/2014/main" id="{7B8A2321-76B8-F5B4-2BDC-D0BC9EDD63A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66588" y="6260963"/>
            <a:ext cx="300898" cy="304540"/>
          </a:xfrm>
          <a:prstGeom prst="rect">
            <a:avLst/>
          </a:prstGeom>
        </p:spPr>
      </p:pic>
      <p:pic>
        <p:nvPicPr>
          <p:cNvPr id="20" name="Imagen 19" descr="Logotipo&#10;&#10;El contenido generado por IA puede ser incorrecto.">
            <a:extLst>
              <a:ext uri="{FF2B5EF4-FFF2-40B4-BE49-F238E27FC236}">
                <a16:creationId xmlns:a16="http://schemas.microsoft.com/office/drawing/2014/main" id="{DE267467-2D7F-210F-2769-B8897043CA2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66588" y="5889844"/>
            <a:ext cx="300898" cy="304540"/>
          </a:xfrm>
          <a:prstGeom prst="rect">
            <a:avLst/>
          </a:prstGeom>
        </p:spPr>
      </p:pic>
      <p:pic>
        <p:nvPicPr>
          <p:cNvPr id="21" name="Imagen 20" descr="Logotipo&#10;&#10;El contenido generado por IA puede ser incorrecto.">
            <a:extLst>
              <a:ext uri="{FF2B5EF4-FFF2-40B4-BE49-F238E27FC236}">
                <a16:creationId xmlns:a16="http://schemas.microsoft.com/office/drawing/2014/main" id="{DEFAE27F-9800-3135-0D06-27A59256C81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66588" y="4979255"/>
            <a:ext cx="300898" cy="304540"/>
          </a:xfrm>
          <a:prstGeom prst="rect">
            <a:avLst/>
          </a:prstGeom>
        </p:spPr>
      </p:pic>
      <p:pic>
        <p:nvPicPr>
          <p:cNvPr id="23" name="Imagen 22" descr="Logotipo&#10;&#10;El contenido generado por IA puede ser incorrecto.">
            <a:extLst>
              <a:ext uri="{FF2B5EF4-FFF2-40B4-BE49-F238E27FC236}">
                <a16:creationId xmlns:a16="http://schemas.microsoft.com/office/drawing/2014/main" id="{02A0F666-2C20-C90B-1292-787254B2E12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66588" y="4587206"/>
            <a:ext cx="300898" cy="304540"/>
          </a:xfrm>
          <a:prstGeom prst="rect">
            <a:avLst/>
          </a:prstGeom>
        </p:spPr>
      </p:pic>
      <p:pic>
        <p:nvPicPr>
          <p:cNvPr id="25" name="Imagen 24" descr="Forma, Flecha&#10;&#10;El contenido generado por IA puede ser incorrecto.">
            <a:extLst>
              <a:ext uri="{FF2B5EF4-FFF2-40B4-BE49-F238E27FC236}">
                <a16:creationId xmlns:a16="http://schemas.microsoft.com/office/drawing/2014/main" id="{9540F5E8-A64D-B02C-C96B-85AAA061826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916662" y="3625645"/>
            <a:ext cx="408373" cy="349045"/>
          </a:xfrm>
          <a:prstGeom prst="rect">
            <a:avLst/>
          </a:prstGeom>
        </p:spPr>
      </p:pic>
      <p:pic>
        <p:nvPicPr>
          <p:cNvPr id="26" name="Imagen 25" descr="Icono, Flecha&#10;&#10;El contenido generado por IA puede ser incorrecto.">
            <a:extLst>
              <a:ext uri="{FF2B5EF4-FFF2-40B4-BE49-F238E27FC236}">
                <a16:creationId xmlns:a16="http://schemas.microsoft.com/office/drawing/2014/main" id="{86BF2CBB-40C0-F90F-5071-D23219C437E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916662" y="5454452"/>
            <a:ext cx="408373" cy="349045"/>
          </a:xfrm>
          <a:prstGeom prst="rect">
            <a:avLst/>
          </a:prstGeom>
        </p:spPr>
      </p:pic>
      <p:pic>
        <p:nvPicPr>
          <p:cNvPr id="29" name="Imagen 28" descr="Forma, Flecha&#10;&#10;El contenido generado por IA puede ser incorrecto.">
            <a:extLst>
              <a:ext uri="{FF2B5EF4-FFF2-40B4-BE49-F238E27FC236}">
                <a16:creationId xmlns:a16="http://schemas.microsoft.com/office/drawing/2014/main" id="{7AB418C9-8342-AD64-DD7E-5DD62362BC2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916662" y="4154210"/>
            <a:ext cx="408373" cy="349045"/>
          </a:xfrm>
          <a:prstGeom prst="rect">
            <a:avLst/>
          </a:prstGeom>
        </p:spPr>
      </p:pic>
      <p:sp>
        <p:nvSpPr>
          <p:cNvPr id="5" name="CuadroTexto 4">
            <a:extLst>
              <a:ext uri="{FF2B5EF4-FFF2-40B4-BE49-F238E27FC236}">
                <a16:creationId xmlns:a16="http://schemas.microsoft.com/office/drawing/2014/main" id="{E71830DF-014C-C4C8-E831-C8487C6CF44D}"/>
              </a:ext>
            </a:extLst>
          </p:cNvPr>
          <p:cNvSpPr txBox="1"/>
          <p:nvPr/>
        </p:nvSpPr>
        <p:spPr>
          <a:xfrm>
            <a:off x="262187" y="2436019"/>
            <a:ext cx="7102173" cy="1015663"/>
          </a:xfrm>
          <a:prstGeom prst="rect">
            <a:avLst/>
          </a:prstGeom>
          <a:noFill/>
        </p:spPr>
        <p:txBody>
          <a:bodyPr wrap="square">
            <a:spAutoFit/>
          </a:bodyPr>
          <a:lstStyle/>
          <a:p>
            <a:pPr>
              <a:spcBef>
                <a:spcPts val="600"/>
              </a:spcBef>
            </a:pPr>
            <a:r>
              <a:rPr lang="es-ES" sz="2000" b="1" dirty="0"/>
              <a:t>Vamos a estudiar un principio de interpretación que nos ayudará a descubrir el significado de un símbolo, o paralelismo, viajando a través de toda la Biblia.</a:t>
            </a:r>
          </a:p>
        </p:txBody>
      </p:sp>
      <p:sp>
        <p:nvSpPr>
          <p:cNvPr id="8" name="CuadroTexto 7">
            <a:extLst>
              <a:ext uri="{FF2B5EF4-FFF2-40B4-BE49-F238E27FC236}">
                <a16:creationId xmlns:a16="http://schemas.microsoft.com/office/drawing/2014/main" id="{93237995-AF18-8FB4-3B4D-4201A6CC7112}"/>
              </a:ext>
            </a:extLst>
          </p:cNvPr>
          <p:cNvSpPr txBox="1"/>
          <p:nvPr/>
        </p:nvSpPr>
        <p:spPr>
          <a:xfrm>
            <a:off x="257175" y="820192"/>
            <a:ext cx="7086605" cy="1631216"/>
          </a:xfrm>
          <a:prstGeom prst="rect">
            <a:avLst/>
          </a:prstGeom>
          <a:noFill/>
        </p:spPr>
        <p:txBody>
          <a:bodyPr wrap="square">
            <a:spAutoFit/>
          </a:bodyPr>
          <a:lstStyle/>
          <a:p>
            <a:pPr>
              <a:spcBef>
                <a:spcPts val="600"/>
              </a:spcBef>
            </a:pPr>
            <a:r>
              <a:rPr lang="es-ES" sz="2000" b="1" dirty="0"/>
              <a:t>Sería de esperar que hubiese divergencias y contradicciones entre los distintos autores. Sin embargo, lo que uno observa al estudiarla es unanimidad. Es más, hay partes de la Biblia que no pueden comprenderse sin consultar otras partes de ella.</a:t>
            </a:r>
          </a:p>
        </p:txBody>
      </p:sp>
      <p:grpSp>
        <p:nvGrpSpPr>
          <p:cNvPr id="34" name="Grupo 33">
            <a:extLst>
              <a:ext uri="{FF2B5EF4-FFF2-40B4-BE49-F238E27FC236}">
                <a16:creationId xmlns:a16="http://schemas.microsoft.com/office/drawing/2014/main" id="{D7919F45-3C04-07AA-B237-841E15D32E6C}"/>
              </a:ext>
            </a:extLst>
          </p:cNvPr>
          <p:cNvGrpSpPr/>
          <p:nvPr/>
        </p:nvGrpSpPr>
        <p:grpSpPr>
          <a:xfrm>
            <a:off x="149745" y="3615813"/>
            <a:ext cx="6058342" cy="3016210"/>
            <a:chOff x="149745" y="3615813"/>
            <a:chExt cx="6058342" cy="3016210"/>
          </a:xfrm>
        </p:grpSpPr>
        <p:pic>
          <p:nvPicPr>
            <p:cNvPr id="7" name="Imagen 6" descr="Imagen que contiene exterior, pila, frente, comida&#10;&#10;El contenido generado por IA puede ser incorrecto.">
              <a:extLst>
                <a:ext uri="{FF2B5EF4-FFF2-40B4-BE49-F238E27FC236}">
                  <a16:creationId xmlns:a16="http://schemas.microsoft.com/office/drawing/2014/main" id="{E08ED2C1-48B3-83A9-DE8B-E64647A16AF4}"/>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149745" y="3615813"/>
              <a:ext cx="2084440" cy="301621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1" name="Imagen 10" descr="Dibujo de una persona&#10;&#10;El contenido generado por IA puede ser incorrecto.">
              <a:extLst>
                <a:ext uri="{FF2B5EF4-FFF2-40B4-BE49-F238E27FC236}">
                  <a16:creationId xmlns:a16="http://schemas.microsoft.com/office/drawing/2014/main" id="{CE52DFE7-D7ED-0406-4D19-BDF6FD2CA006}"/>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2281084" y="3615813"/>
              <a:ext cx="3927003" cy="30162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73064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1+#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 calcmode="lin" valueType="num">
                                      <p:cBhvr>
                                        <p:cTn id="34" dur="500" fill="hold"/>
                                        <p:tgtEl>
                                          <p:spTgt spid="25"/>
                                        </p:tgtEl>
                                        <p:attrNameLst>
                                          <p:attrName>style.rotation</p:attrName>
                                        </p:attrNameLst>
                                      </p:cBhvr>
                                      <p:tavLst>
                                        <p:tav tm="0">
                                          <p:val>
                                            <p:fltVal val="90"/>
                                          </p:val>
                                        </p:tav>
                                        <p:tav tm="100000">
                                          <p:val>
                                            <p:fltVal val="0"/>
                                          </p:val>
                                        </p:tav>
                                      </p:tavLst>
                                    </p:anim>
                                    <p:animEffect transition="in" filter="fade">
                                      <p:cBhvr>
                                        <p:cTn id="35" dur="500"/>
                                        <p:tgtEl>
                                          <p:spTgt spid="2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90"/>
                                          </p:val>
                                        </p:tav>
                                        <p:tav tm="100000">
                                          <p:val>
                                            <p:fltVal val="0"/>
                                          </p:val>
                                        </p:tav>
                                      </p:tavLst>
                                    </p:anim>
                                    <p:animEffect transition="in" filter="fade">
                                      <p:cBhvr>
                                        <p:cTn id="47" dur="500"/>
                                        <p:tgtEl>
                                          <p:spTgt spid="2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2000"/>
                            </p:stCondLst>
                            <p:childTnLst>
                              <p:par>
                                <p:cTn id="63" presetID="53" presetClass="entr" presetSubtype="16"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ppt_w</p:attrName>
                                        </p:attrNameLst>
                                      </p:cBhvr>
                                      <p:tavLst>
                                        <p:tav tm="0">
                                          <p:val>
                                            <p:fltVal val="0"/>
                                          </p:val>
                                        </p:tav>
                                        <p:tav tm="100000">
                                          <p:val>
                                            <p:strVal val="#ppt_w"/>
                                          </p:val>
                                        </p:tav>
                                      </p:tavLst>
                                    </p:anim>
                                    <p:anim calcmode="lin" valueType="num">
                                      <p:cBhvr>
                                        <p:cTn id="88" dur="500" fill="hold"/>
                                        <p:tgtEl>
                                          <p:spTgt spid="20"/>
                                        </p:tgtEl>
                                        <p:attrNameLst>
                                          <p:attrName>ppt_h</p:attrName>
                                        </p:attrNameLst>
                                      </p:cBhvr>
                                      <p:tavLst>
                                        <p:tav tm="0">
                                          <p:val>
                                            <p:fltVal val="0"/>
                                          </p:val>
                                        </p:tav>
                                        <p:tav tm="100000">
                                          <p:val>
                                            <p:strVal val="#ppt_h"/>
                                          </p:val>
                                        </p:tav>
                                      </p:tavLst>
                                    </p:anim>
                                    <p:animEffect transition="in" filter="fade">
                                      <p:cBhvr>
                                        <p:cTn id="89" dur="500"/>
                                        <p:tgtEl>
                                          <p:spTgt spid="20"/>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2000"/>
                            </p:stCondLst>
                            <p:childTnLst>
                              <p:par>
                                <p:cTn id="95" presetID="53" presetClass="entr" presetSubtype="16" fill="hold" nodeType="after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8FCE33-C62C-C230-62F3-3B125DE7D606}"/>
              </a:ext>
            </a:extLst>
          </p:cNvPr>
          <p:cNvSpPr txBox="1"/>
          <p:nvPr/>
        </p:nvSpPr>
        <p:spPr>
          <a:xfrm>
            <a:off x="0" y="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38100">
                    <a:srgbClr val="277301"/>
                  </a:glow>
                  <a:outerShdw blurRad="38100" dist="38100" dir="2700000" algn="tl">
                    <a:srgbClr val="000000">
                      <a:alpha val="43137"/>
                    </a:srgbClr>
                  </a:outerShdw>
                </a:effectLst>
              </a:rPr>
              <a:t>EL PRINCIPIO DE LA PRIMERA MENCIÓN</a:t>
            </a:r>
          </a:p>
        </p:txBody>
      </p:sp>
      <p:sp>
        <p:nvSpPr>
          <p:cNvPr id="5" name="CuadroTexto 4">
            <a:extLst>
              <a:ext uri="{FF2B5EF4-FFF2-40B4-BE49-F238E27FC236}">
                <a16:creationId xmlns:a16="http://schemas.microsoft.com/office/drawing/2014/main" id="{5D3E95E1-F4FD-21D4-1EF9-6B8ED4E442CE}"/>
              </a:ext>
            </a:extLst>
          </p:cNvPr>
          <p:cNvSpPr txBox="1"/>
          <p:nvPr/>
        </p:nvSpPr>
        <p:spPr>
          <a:xfrm>
            <a:off x="1647825" y="643622"/>
            <a:ext cx="8896350" cy="369332"/>
          </a:xfrm>
          <a:prstGeom prst="rect">
            <a:avLst/>
          </a:prstGeom>
          <a:noFill/>
        </p:spPr>
        <p:txBody>
          <a:bodyPr wrap="square">
            <a:spAutoFit/>
          </a:bodyPr>
          <a:lstStyle/>
          <a:p>
            <a:pPr algn="ctr"/>
            <a:r>
              <a:rPr lang="es-ES" b="1" dirty="0">
                <a:solidFill>
                  <a:srgbClr val="F4F9B9"/>
                </a:solidFill>
                <a:effectLst>
                  <a:outerShdw blurRad="38100" dist="38100" dir="2700000" algn="tl">
                    <a:srgbClr val="000000">
                      <a:alpha val="43137"/>
                    </a:srgbClr>
                  </a:outerShdw>
                </a:effectLst>
                <a:latin typeface="Comic Sans MS" panose="030F0702030302020204" pitchFamily="66" charset="0"/>
              </a:rPr>
              <a:t>“Jesucristo es el mismo ayer, y hoy, y por los siglos” </a:t>
            </a:r>
            <a:r>
              <a:rPr lang="es-ES" sz="1400" b="1" dirty="0">
                <a:solidFill>
                  <a:srgbClr val="F4F9B9"/>
                </a:solidFill>
                <a:effectLst>
                  <a:outerShdw blurRad="38100" dist="38100" dir="2700000" algn="tl">
                    <a:srgbClr val="000000">
                      <a:alpha val="43137"/>
                    </a:srgbClr>
                  </a:outerShdw>
                </a:effectLst>
                <a:latin typeface="Comic Sans MS" panose="030F0702030302020204" pitchFamily="66" charset="0"/>
              </a:rPr>
              <a:t>(Hebreos 13:8)</a:t>
            </a:r>
          </a:p>
        </p:txBody>
      </p:sp>
      <p:sp>
        <p:nvSpPr>
          <p:cNvPr id="6" name="CuadroTexto 5">
            <a:extLst>
              <a:ext uri="{FF2B5EF4-FFF2-40B4-BE49-F238E27FC236}">
                <a16:creationId xmlns:a16="http://schemas.microsoft.com/office/drawing/2014/main" id="{1468806E-F048-38CA-21D8-C2D1E872A2BB}"/>
              </a:ext>
            </a:extLst>
          </p:cNvPr>
          <p:cNvSpPr txBox="1"/>
          <p:nvPr/>
        </p:nvSpPr>
        <p:spPr>
          <a:xfrm>
            <a:off x="323850" y="1003429"/>
            <a:ext cx="6305550" cy="1015663"/>
          </a:xfrm>
          <a:prstGeom prst="rect">
            <a:avLst/>
          </a:prstGeom>
          <a:noFill/>
        </p:spPr>
        <p:txBody>
          <a:bodyPr wrap="square" rtlCol="0">
            <a:spAutoFit/>
          </a:bodyPr>
          <a:lstStyle/>
          <a:p>
            <a:pPr>
              <a:spcBef>
                <a:spcPts val="600"/>
              </a:spcBef>
            </a:pPr>
            <a:r>
              <a:rPr lang="es-ES" sz="2000" b="1" dirty="0"/>
              <a:t>Todo curso de aprendizaje comienza con una primera lección. En ella se suelen bosquejar los principios sobre los que se desarrollará la materia en estudio.</a:t>
            </a:r>
          </a:p>
        </p:txBody>
      </p:sp>
      <p:pic>
        <p:nvPicPr>
          <p:cNvPr id="4" name="Imagen 3" descr="Texto&#10;&#10;El contenido generado por IA puede ser incorrecto.">
            <a:extLst>
              <a:ext uri="{FF2B5EF4-FFF2-40B4-BE49-F238E27FC236}">
                <a16:creationId xmlns:a16="http://schemas.microsoft.com/office/drawing/2014/main" id="{DF98D128-5EA9-4D10-5F36-5221E0A4CE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0820" y="1130942"/>
            <a:ext cx="4965905" cy="3724429"/>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3DED0F3-2E4A-4D39-9CDB-8C3258369797}"/>
              </a:ext>
            </a:extLst>
          </p:cNvPr>
          <p:cNvSpPr txBox="1"/>
          <p:nvPr/>
        </p:nvSpPr>
        <p:spPr>
          <a:xfrm>
            <a:off x="323850" y="5491847"/>
            <a:ext cx="6304330" cy="1323439"/>
          </a:xfrm>
          <a:prstGeom prst="rect">
            <a:avLst/>
          </a:prstGeom>
          <a:noFill/>
        </p:spPr>
        <p:txBody>
          <a:bodyPr wrap="square">
            <a:spAutoFit/>
          </a:bodyPr>
          <a:lstStyle/>
          <a:p>
            <a:pPr>
              <a:spcBef>
                <a:spcPts val="600"/>
              </a:spcBef>
            </a:pPr>
            <a:r>
              <a:rPr lang="es-ES" sz="2000" b="1" dirty="0"/>
              <a:t>Podemos comprender mejor a Jesús, y lo que ha hecho por nosotros, a través de la primera mención, en Génesis, de algunas palabras clave: AMOR, CORDERO, MUERTE y SERPIENTE.</a:t>
            </a:r>
          </a:p>
        </p:txBody>
      </p:sp>
      <p:sp>
        <p:nvSpPr>
          <p:cNvPr id="11" name="CuadroTexto 10">
            <a:extLst>
              <a:ext uri="{FF2B5EF4-FFF2-40B4-BE49-F238E27FC236}">
                <a16:creationId xmlns:a16="http://schemas.microsoft.com/office/drawing/2014/main" id="{722A43E3-1A2A-980B-3F0C-44C6D8537A59}"/>
              </a:ext>
            </a:extLst>
          </p:cNvPr>
          <p:cNvSpPr txBox="1"/>
          <p:nvPr/>
        </p:nvSpPr>
        <p:spPr>
          <a:xfrm>
            <a:off x="323850" y="3585340"/>
            <a:ext cx="6304330" cy="1938992"/>
          </a:xfrm>
          <a:prstGeom prst="rect">
            <a:avLst/>
          </a:prstGeom>
          <a:noFill/>
        </p:spPr>
        <p:txBody>
          <a:bodyPr wrap="square">
            <a:spAutoFit/>
          </a:bodyPr>
          <a:lstStyle/>
          <a:p>
            <a:pPr>
              <a:spcBef>
                <a:spcPts val="600"/>
              </a:spcBef>
            </a:pPr>
            <a:r>
              <a:rPr lang="es-ES" sz="2000" b="1" dirty="0"/>
              <a:t>Dios no cambia (Mal. 3:6a;Heb. 13:8). Su Palabra no cambia (</a:t>
            </a:r>
            <a:r>
              <a:rPr lang="es-ES" sz="2000" b="1" dirty="0" err="1"/>
              <a:t>Is</a:t>
            </a:r>
            <a:r>
              <a:rPr lang="es-ES" sz="2000" b="1" dirty="0"/>
              <a:t>. 40:8). Por eso, no hay contradicciones en la Biblia. El Plan de Salvación se va explicando en ella poco a poco, hasta su plena comprensión –o, por lo menos, hasta la comprensión que necesitamos tener de él ahora– (2P. 1:19).</a:t>
            </a:r>
          </a:p>
        </p:txBody>
      </p:sp>
      <p:sp>
        <p:nvSpPr>
          <p:cNvPr id="14" name="CuadroTexto 13">
            <a:extLst>
              <a:ext uri="{FF2B5EF4-FFF2-40B4-BE49-F238E27FC236}">
                <a16:creationId xmlns:a16="http://schemas.microsoft.com/office/drawing/2014/main" id="{F936E28D-BCD1-963A-2035-94147AD38F3B}"/>
              </a:ext>
            </a:extLst>
          </p:cNvPr>
          <p:cNvSpPr txBox="1"/>
          <p:nvPr/>
        </p:nvSpPr>
        <p:spPr>
          <a:xfrm>
            <a:off x="323850" y="1986608"/>
            <a:ext cx="6304330" cy="1631216"/>
          </a:xfrm>
          <a:prstGeom prst="rect">
            <a:avLst/>
          </a:prstGeom>
          <a:noFill/>
        </p:spPr>
        <p:txBody>
          <a:bodyPr wrap="square">
            <a:spAutoFit/>
          </a:bodyPr>
          <a:lstStyle/>
          <a:p>
            <a:pPr>
              <a:spcBef>
                <a:spcPts val="600"/>
              </a:spcBef>
            </a:pPr>
            <a:r>
              <a:rPr lang="es-ES" sz="2000" b="1" dirty="0"/>
              <a:t>En la Biblia, esta “primera lección” la encontramos en Génesis. Allí aparecen mencionadas, por primera vez, muchas palabras clave que nos ayudan a entender el Plan de Salvación a lo largo del resto de la Biblia.</a:t>
            </a:r>
          </a:p>
        </p:txBody>
      </p:sp>
      <p:grpSp>
        <p:nvGrpSpPr>
          <p:cNvPr id="18" name="Grupo 17">
            <a:extLst>
              <a:ext uri="{FF2B5EF4-FFF2-40B4-BE49-F238E27FC236}">
                <a16:creationId xmlns:a16="http://schemas.microsoft.com/office/drawing/2014/main" id="{A73B1498-A25C-89BA-5A35-753091101103}"/>
              </a:ext>
            </a:extLst>
          </p:cNvPr>
          <p:cNvGrpSpPr/>
          <p:nvPr/>
        </p:nvGrpSpPr>
        <p:grpSpPr>
          <a:xfrm>
            <a:off x="6774130" y="5024285"/>
            <a:ext cx="5239970" cy="1661651"/>
            <a:chOff x="6745555" y="5024285"/>
            <a:chExt cx="5239970" cy="1661651"/>
          </a:xfrm>
        </p:grpSpPr>
        <p:sp>
          <p:nvSpPr>
            <p:cNvPr id="17" name="Rectángulo 16">
              <a:extLst>
                <a:ext uri="{FF2B5EF4-FFF2-40B4-BE49-F238E27FC236}">
                  <a16:creationId xmlns:a16="http://schemas.microsoft.com/office/drawing/2014/main" id="{A96FD987-2FFB-4039-8A15-50672BCB1E7B}"/>
                </a:ext>
              </a:extLst>
            </p:cNvPr>
            <p:cNvSpPr/>
            <p:nvPr/>
          </p:nvSpPr>
          <p:spPr>
            <a:xfrm>
              <a:off x="6745555" y="5024285"/>
              <a:ext cx="5239970" cy="1661651"/>
            </a:xfrm>
            <a:prstGeom prst="rect">
              <a:avLst/>
            </a:prstGeom>
            <a:gradFill>
              <a:gsLst>
                <a:gs pos="0">
                  <a:schemeClr val="accent4"/>
                </a:gs>
                <a:gs pos="4000">
                  <a:schemeClr val="accent4">
                    <a:lumMod val="60000"/>
                    <a:lumOff val="40000"/>
                  </a:schemeClr>
                </a:gs>
                <a:gs pos="87000">
                  <a:schemeClr val="accent4">
                    <a:lumMod val="20000"/>
                    <a:lumOff val="80000"/>
                  </a:schemeClr>
                </a:gs>
              </a:gsLst>
              <a:lin ang="5400000" scaled="0"/>
            </a:gradFill>
            <a:ln w="38100">
              <a:solidFill>
                <a:srgbClr val="3FBB02"/>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Forma&#10;&#10;El contenido generado por IA puede ser incorrecto.">
              <a:extLst>
                <a:ext uri="{FF2B5EF4-FFF2-40B4-BE49-F238E27FC236}">
                  <a16:creationId xmlns:a16="http://schemas.microsoft.com/office/drawing/2014/main" id="{F58A4CE5-6502-342D-6289-301BA70DFA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63540" y="5290773"/>
              <a:ext cx="1248280" cy="1081415"/>
            </a:xfrm>
            <a:prstGeom prst="rect">
              <a:avLst/>
            </a:prstGeom>
            <a:effectLst>
              <a:outerShdw blurRad="50800" dist="38100" dir="8100000" algn="tr" rotWithShape="0">
                <a:prstClr val="black">
                  <a:alpha val="40000"/>
                </a:prstClr>
              </a:outerShdw>
            </a:effectLst>
          </p:spPr>
        </p:pic>
        <p:pic>
          <p:nvPicPr>
            <p:cNvPr id="10" name="Imagen 9" descr="Una serpiente con la boca abierta&#10;&#10;El contenido generado por IA puede ser incorrecto.">
              <a:extLst>
                <a:ext uri="{FF2B5EF4-FFF2-40B4-BE49-F238E27FC236}">
                  <a16:creationId xmlns:a16="http://schemas.microsoft.com/office/drawing/2014/main" id="{47621194-548B-2638-8B48-A6A2D0C4BDD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10649160" y="5290773"/>
              <a:ext cx="1218990" cy="1243370"/>
            </a:xfrm>
            <a:prstGeom prst="rect">
              <a:avLst/>
            </a:prstGeom>
            <a:effectLst>
              <a:outerShdw blurRad="50800" dist="38100" dir="8100000" algn="tr" rotWithShape="0">
                <a:prstClr val="black">
                  <a:alpha val="40000"/>
                </a:prstClr>
              </a:outerShdw>
            </a:effectLst>
          </p:spPr>
        </p:pic>
        <p:pic>
          <p:nvPicPr>
            <p:cNvPr id="12" name="Imagen 11" descr="Imagen que contiene viejo, edificio, maleta, frente&#10;&#10;El contenido generado por IA puede ser incorrecto.">
              <a:extLst>
                <a:ext uri="{FF2B5EF4-FFF2-40B4-BE49-F238E27FC236}">
                  <a16:creationId xmlns:a16="http://schemas.microsoft.com/office/drawing/2014/main" id="{701D7F77-FC85-956E-F925-ECAEEDCA0A2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13018" y="5152310"/>
              <a:ext cx="936382" cy="1381833"/>
            </a:xfrm>
            <a:prstGeom prst="rect">
              <a:avLst/>
            </a:prstGeom>
            <a:effectLst>
              <a:outerShdw blurRad="50800" dist="38100" dir="8100000" algn="tr" rotWithShape="0">
                <a:prstClr val="black">
                  <a:alpha val="40000"/>
                </a:prstClr>
              </a:outerShdw>
            </a:effectLst>
          </p:spPr>
        </p:pic>
        <p:pic>
          <p:nvPicPr>
            <p:cNvPr id="16" name="Imagen 15" descr="Una imagen de una vaca&#10;&#10;El contenido generado por IA puede ser incorrecto.">
              <a:extLst>
                <a:ext uri="{FF2B5EF4-FFF2-40B4-BE49-F238E27FC236}">
                  <a16:creationId xmlns:a16="http://schemas.microsoft.com/office/drawing/2014/main" id="{B3576F4F-40A6-75C6-1FAA-444428C36F3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278761" y="5152310"/>
              <a:ext cx="1126713" cy="1382224"/>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66414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3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amond(out)">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0-#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0-#ppt_w/2"/>
                                          </p:val>
                                        </p:tav>
                                        <p:tav tm="100000">
                                          <p:val>
                                            <p:strVal val="#ppt_x"/>
                                          </p:val>
                                        </p:tav>
                                      </p:tavLst>
                                    </p:anim>
                                    <p:anim calcmode="lin" valueType="num">
                                      <p:cBhvr additive="base">
                                        <p:cTn id="4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97F813-4E93-99FF-B44D-74792C58577F}"/>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838264" y="1062544"/>
            <a:ext cx="4756162" cy="4756162"/>
          </a:xfrm>
          <a:prstGeom prst="ellipse">
            <a:avLst/>
          </a:prstGeom>
          <a:blipFill dpi="0" rotWithShape="1">
            <a:blip r:embed="rId2" cstate="hqprint">
              <a:extLs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Forma, Rectángulo&#10;&#10;El contenido generado por IA puede ser incorrecto.">
            <a:extLst>
              <a:ext uri="{FF2B5EF4-FFF2-40B4-BE49-F238E27FC236}">
                <a16:creationId xmlns:a16="http://schemas.microsoft.com/office/drawing/2014/main" id="{15BF8D8C-5DA1-24A8-673B-3BB5D9274C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3954997"/>
            <a:ext cx="6611816" cy="2903000"/>
          </a:xfrm>
          <a:prstGeom prst="rect">
            <a:avLst/>
          </a:prstGeom>
          <a:effectLst>
            <a:outerShdw blurRad="50800" dist="38100" dir="2700000" algn="tl" rotWithShape="0">
              <a:prstClr val="black">
                <a:alpha val="40000"/>
              </a:prstClr>
            </a:outerShdw>
          </a:effectLst>
        </p:spPr>
      </p:pic>
      <p:pic>
        <p:nvPicPr>
          <p:cNvPr id="9" name="Imagen 8" descr="Una imagen de una vaca&#10;&#10;El contenido generado por IA puede ser incorrecto.">
            <a:extLst>
              <a:ext uri="{FF2B5EF4-FFF2-40B4-BE49-F238E27FC236}">
                <a16:creationId xmlns:a16="http://schemas.microsoft.com/office/drawing/2014/main" id="{195FC59D-3397-16AD-07AD-C115F676BC2D}"/>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2076339" y="4418999"/>
            <a:ext cx="1900219" cy="2331142"/>
          </a:xfrm>
          <a:prstGeom prst="rect">
            <a:avLst/>
          </a:prstGeom>
          <a:effectLst>
            <a:outerShdw blurRad="50800" dist="38100" dir="8100000" algn="tr" rotWithShape="0">
              <a:prstClr val="black">
                <a:alpha val="40000"/>
              </a:prstClr>
            </a:outerShdw>
          </a:effectLst>
        </p:spPr>
      </p:pic>
      <p:sp>
        <p:nvSpPr>
          <p:cNvPr id="2" name="CuadroTexto 1">
            <a:extLst>
              <a:ext uri="{FF2B5EF4-FFF2-40B4-BE49-F238E27FC236}">
                <a16:creationId xmlns:a16="http://schemas.microsoft.com/office/drawing/2014/main" id="{6015F056-0AD3-F6B4-7C80-44D4B3F516C2}"/>
              </a:ext>
            </a:extLst>
          </p:cNvPr>
          <p:cNvSpPr txBox="1">
            <a:spLocks/>
          </p:cNvSpPr>
          <p:nvPr/>
        </p:nvSpPr>
        <p:spPr>
          <a:xfrm>
            <a:off x="596065" y="504439"/>
            <a:ext cx="6242198" cy="3139321"/>
          </a:xfrm>
          <a:prstGeom prst="rect">
            <a:avLst/>
          </a:prstGeom>
          <a:noFill/>
          <a:effectLst>
            <a:outerShdw blurRad="50800" dist="50800" dir="5400000" algn="ctr" rotWithShape="0">
              <a:srgbClr val="A63234"/>
            </a:outerShdw>
          </a:effectLst>
        </p:spPr>
        <p:txBody>
          <a:bodyPr wrap="square">
            <a:spAutoFit/>
          </a:bodyPr>
          <a:lstStyle/>
          <a:p>
            <a:pPr algn="ctr"/>
            <a:r>
              <a:rPr lang="es-ES" sz="6600" b="1" dirty="0">
                <a:ln w="6600">
                  <a:solidFill>
                    <a:schemeClr val="accent2"/>
                  </a:solidFill>
                  <a:prstDash val="solid"/>
                </a:ln>
                <a:solidFill>
                  <a:srgbClr val="FFFFFF"/>
                </a:solidFill>
                <a:effectLst>
                  <a:outerShdw dist="38100" dir="2700000" algn="tl" rotWithShape="0">
                    <a:schemeClr val="accent2"/>
                  </a:outerShdw>
                </a:effectLst>
              </a:rPr>
              <a:t>GÉNESIS 22:</a:t>
            </a:r>
          </a:p>
          <a:p>
            <a:pPr algn="ctr"/>
            <a:r>
              <a:rPr lang="es-ES" sz="6600" b="1" dirty="0">
                <a:ln w="6600">
                  <a:solidFill>
                    <a:schemeClr val="accent2"/>
                  </a:solidFill>
                  <a:prstDash val="solid"/>
                </a:ln>
                <a:solidFill>
                  <a:srgbClr val="FFFFFF"/>
                </a:solidFill>
                <a:effectLst>
                  <a:outerShdw dist="38100" dir="2700000" algn="tl" rotWithShape="0">
                    <a:schemeClr val="accent2"/>
                  </a:outerShdw>
                </a:effectLst>
              </a:rPr>
              <a:t>EL AMOR Y EL CORDERO</a:t>
            </a:r>
          </a:p>
        </p:txBody>
      </p:sp>
    </p:spTree>
    <p:extLst>
      <p:ext uri="{BB962C8B-B14F-4D97-AF65-F5344CB8AC3E}">
        <p14:creationId xmlns:p14="http://schemas.microsoft.com/office/powerpoint/2010/main" val="19247757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FF96935-732B-9691-C9D2-F8350D1C926A}"/>
              </a:ext>
            </a:extLst>
          </p:cNvPr>
          <p:cNvSpPr txBox="1"/>
          <p:nvPr/>
        </p:nvSpPr>
        <p:spPr>
          <a:xfrm>
            <a:off x="0" y="0"/>
            <a:ext cx="12192000" cy="769441"/>
          </a:xfrm>
          <a:prstGeom prst="rect">
            <a:avLst/>
          </a:prstGeom>
          <a:noFill/>
        </p:spPr>
        <p:txBody>
          <a:bodyPr wrap="square">
            <a:spAutoFit/>
            <a:scene3d>
              <a:camera prst="orthographicFront"/>
              <a:lightRig rig="glow" dir="t"/>
            </a:scene3d>
            <a:sp3d extrusionH="57150">
              <a:bevelT h="25400" prst="softRound"/>
            </a:sp3d>
          </a:bodyPr>
          <a:lstStyle/>
          <a:p>
            <a:pPr algn="ctr"/>
            <a:r>
              <a:rPr lang="es-ES" sz="4400" b="1" spc="300" dirty="0">
                <a:ln w="0"/>
                <a:gradFill flip="none" rotWithShape="1">
                  <a:gsLst>
                    <a:gs pos="0">
                      <a:schemeClr val="accent2">
                        <a:lumMod val="20000"/>
                        <a:lumOff val="80000"/>
                      </a:schemeClr>
                    </a:gs>
                    <a:gs pos="35000">
                      <a:schemeClr val="accent2">
                        <a:lumMod val="40000"/>
                        <a:lumOff val="60000"/>
                      </a:schemeClr>
                    </a:gs>
                    <a:gs pos="100000">
                      <a:schemeClr val="accent2">
                        <a:lumMod val="60000"/>
                        <a:lumOff val="40000"/>
                      </a:schemeClr>
                    </a:gs>
                  </a:gsLst>
                  <a:path path="circle">
                    <a:fillToRect l="50000" t="-80000" r="50000" b="180000"/>
                  </a:path>
                  <a:tileRect/>
                </a:gradFill>
                <a:effectLst>
                  <a:outerShdw blurRad="38100" dist="38100" dir="2700000" algn="tl">
                    <a:srgbClr val="000000">
                      <a:alpha val="43137"/>
                    </a:srgbClr>
                  </a:outerShdw>
                  <a:reflection blurRad="6350" stA="53000" endA="300" endPos="35500" dir="5400000" sy="-90000" algn="bl" rotWithShape="0"/>
                </a:effectLst>
              </a:rPr>
              <a:t>“Isaac, a quien AMAS”</a:t>
            </a:r>
          </a:p>
        </p:txBody>
      </p:sp>
      <p:sp>
        <p:nvSpPr>
          <p:cNvPr id="5" name="CuadroTexto 4">
            <a:extLst>
              <a:ext uri="{FF2B5EF4-FFF2-40B4-BE49-F238E27FC236}">
                <a16:creationId xmlns:a16="http://schemas.microsoft.com/office/drawing/2014/main" id="{6F505A7A-FA2A-07AF-9859-613D3BEF22F0}"/>
              </a:ext>
            </a:extLst>
          </p:cNvPr>
          <p:cNvSpPr txBox="1"/>
          <p:nvPr/>
        </p:nvSpPr>
        <p:spPr>
          <a:xfrm>
            <a:off x="1081087" y="664666"/>
            <a:ext cx="10029825" cy="646331"/>
          </a:xfrm>
          <a:prstGeom prst="rect">
            <a:avLst/>
          </a:prstGeom>
          <a:noFill/>
        </p:spPr>
        <p:txBody>
          <a:bodyPr wrap="square">
            <a:spAutoFit/>
          </a:bodyPr>
          <a:lstStyle/>
          <a:p>
            <a:pPr algn="ctr"/>
            <a:r>
              <a:rPr lang="es-ES" b="1" dirty="0">
                <a:solidFill>
                  <a:schemeClr val="accent5">
                    <a:lumMod val="40000"/>
                    <a:lumOff val="60000"/>
                  </a:schemeClr>
                </a:solidFill>
                <a:effectLst>
                  <a:glow rad="101600">
                    <a:srgbClr val="013F47"/>
                  </a:glow>
                  <a:outerShdw blurRad="38100" dist="38100" dir="2700000" algn="tl">
                    <a:srgbClr val="000000">
                      <a:alpha val="43137"/>
                    </a:srgbClr>
                  </a:outerShdw>
                </a:effectLst>
                <a:latin typeface="Comic Sans MS" panose="030F0702030302020204" pitchFamily="66" charset="0"/>
              </a:rPr>
              <a:t>“Y dijo: Toma ahora tu hijo, tu único, Isaac, a quien amas, y vete a tierra de </a:t>
            </a:r>
            <a:r>
              <a:rPr lang="es-ES" b="1" dirty="0" err="1">
                <a:solidFill>
                  <a:schemeClr val="accent5">
                    <a:lumMod val="40000"/>
                    <a:lumOff val="60000"/>
                  </a:schemeClr>
                </a:solidFill>
                <a:effectLst>
                  <a:glow rad="101600">
                    <a:srgbClr val="013F47"/>
                  </a:glow>
                  <a:outerShdw blurRad="38100" dist="38100" dir="2700000" algn="tl">
                    <a:srgbClr val="000000">
                      <a:alpha val="43137"/>
                    </a:srgbClr>
                  </a:outerShdw>
                </a:effectLst>
                <a:latin typeface="Comic Sans MS" panose="030F0702030302020204" pitchFamily="66" charset="0"/>
              </a:rPr>
              <a:t>Moriah</a:t>
            </a:r>
            <a:r>
              <a:rPr lang="es-ES" b="1" dirty="0">
                <a:solidFill>
                  <a:schemeClr val="accent5">
                    <a:lumMod val="40000"/>
                    <a:lumOff val="60000"/>
                  </a:schemeClr>
                </a:solidFill>
                <a:effectLst>
                  <a:glow rad="101600">
                    <a:srgbClr val="013F47"/>
                  </a:glow>
                  <a:outerShdw blurRad="38100" dist="38100" dir="2700000" algn="tl">
                    <a:srgbClr val="000000">
                      <a:alpha val="43137"/>
                    </a:srgbClr>
                  </a:outerShdw>
                </a:effectLst>
                <a:latin typeface="Comic Sans MS" panose="030F0702030302020204" pitchFamily="66" charset="0"/>
              </a:rPr>
              <a:t>, y ofrécelo allí en holocausto sobre uno de los montes que yo te diré” </a:t>
            </a:r>
            <a:r>
              <a:rPr lang="es-ES" sz="1400" b="1" dirty="0">
                <a:solidFill>
                  <a:schemeClr val="accent5">
                    <a:lumMod val="40000"/>
                    <a:lumOff val="60000"/>
                  </a:schemeClr>
                </a:solidFill>
                <a:effectLst>
                  <a:glow rad="101600">
                    <a:srgbClr val="013F47"/>
                  </a:glow>
                  <a:outerShdw blurRad="38100" dist="38100" dir="2700000" algn="tl">
                    <a:srgbClr val="000000">
                      <a:alpha val="43137"/>
                    </a:srgbClr>
                  </a:outerShdw>
                </a:effectLst>
                <a:latin typeface="Comic Sans MS" panose="030F0702030302020204" pitchFamily="66" charset="0"/>
              </a:rPr>
              <a:t>(Génesis 22:2)</a:t>
            </a:r>
          </a:p>
        </p:txBody>
      </p:sp>
      <p:sp>
        <p:nvSpPr>
          <p:cNvPr id="6" name="CuadroTexto 5">
            <a:extLst>
              <a:ext uri="{FF2B5EF4-FFF2-40B4-BE49-F238E27FC236}">
                <a16:creationId xmlns:a16="http://schemas.microsoft.com/office/drawing/2014/main" id="{5425B888-B480-3C1A-64C7-024556868914}"/>
              </a:ext>
            </a:extLst>
          </p:cNvPr>
          <p:cNvSpPr txBox="1"/>
          <p:nvPr/>
        </p:nvSpPr>
        <p:spPr>
          <a:xfrm>
            <a:off x="257175" y="1310997"/>
            <a:ext cx="7314429" cy="1015663"/>
          </a:xfrm>
          <a:prstGeom prst="rect">
            <a:avLst/>
          </a:prstGeom>
          <a:noFill/>
        </p:spPr>
        <p:txBody>
          <a:bodyPr wrap="square" rtlCol="0">
            <a:spAutoFit/>
          </a:bodyPr>
          <a:lstStyle/>
          <a:p>
            <a:pPr>
              <a:spcBef>
                <a:spcPts val="600"/>
              </a:spcBef>
            </a:pPr>
            <a:r>
              <a:rPr lang="es-ES" sz="2000" b="1" dirty="0"/>
              <a:t>¡Amor! ¿Cómo definimos el amor? Nuestro concepto de él está claramente distorsionado por el pecado. ¿Cómo comprender, pues, el amor de Dios, que es puro y santo?</a:t>
            </a:r>
          </a:p>
        </p:txBody>
      </p:sp>
      <p:pic>
        <p:nvPicPr>
          <p:cNvPr id="2" name="Imagen 1">
            <a:extLst>
              <a:ext uri="{FF2B5EF4-FFF2-40B4-BE49-F238E27FC236}">
                <a16:creationId xmlns:a16="http://schemas.microsoft.com/office/drawing/2014/main" id="{37114875-1922-77A4-453D-348249CDBC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7664555" y="1404093"/>
            <a:ext cx="4363221" cy="5423893"/>
          </a:xfrm>
          <a:prstGeom prst="roundRect">
            <a:avLst>
              <a:gd name="adj" fmla="val 69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2E97690F-BD5D-A6E0-0BC3-8E8F63C2982E}"/>
              </a:ext>
            </a:extLst>
          </p:cNvPr>
          <p:cNvSpPr txBox="1"/>
          <p:nvPr/>
        </p:nvSpPr>
        <p:spPr>
          <a:xfrm>
            <a:off x="1778876" y="3869056"/>
            <a:ext cx="5792728" cy="1323439"/>
          </a:xfrm>
          <a:prstGeom prst="rect">
            <a:avLst/>
          </a:prstGeom>
          <a:noFill/>
        </p:spPr>
        <p:txBody>
          <a:bodyPr wrap="square">
            <a:spAutoFit/>
          </a:bodyPr>
          <a:lstStyle/>
          <a:p>
            <a:pPr>
              <a:spcBef>
                <a:spcPts val="600"/>
              </a:spcBef>
            </a:pPr>
            <a:r>
              <a:rPr lang="es-ES" sz="2000" b="1" dirty="0"/>
              <a:t>Compara esta mención con la primera mención del amor que encontramos en los evangelios sinópticos: “Este [Jesús] es mi Hijo AMADO”</a:t>
            </a:r>
            <a:br>
              <a:rPr lang="es-ES" sz="2000" b="1" dirty="0"/>
            </a:br>
            <a:r>
              <a:rPr lang="es-ES" sz="2000" b="1" dirty="0"/>
              <a:t>(Mt. 3:17; Mr. 1:11; </a:t>
            </a:r>
            <a:r>
              <a:rPr lang="es-ES" sz="2000" b="1" dirty="0" err="1"/>
              <a:t>Lc</a:t>
            </a:r>
            <a:r>
              <a:rPr lang="es-ES" sz="2000" b="1" dirty="0"/>
              <a:t>. 3:22).</a:t>
            </a:r>
          </a:p>
        </p:txBody>
      </p:sp>
      <p:pic>
        <p:nvPicPr>
          <p:cNvPr id="9" name="Imagen 8" descr="Una caricatura de una persona&#10;&#10;El contenido generado por IA puede ser incorrecto.">
            <a:extLst>
              <a:ext uri="{FF2B5EF4-FFF2-40B4-BE49-F238E27FC236}">
                <a16:creationId xmlns:a16="http://schemas.microsoft.com/office/drawing/2014/main" id="{563D6C2E-8EB8-FAA1-F437-4B25CDA1F69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4224" y="4018687"/>
            <a:ext cx="1521701" cy="2705963"/>
          </a:xfrm>
          <a:prstGeom prst="roundRect">
            <a:avLst>
              <a:gd name="adj" fmla="val 4167"/>
            </a:avLst>
          </a:prstGeom>
          <a:solidFill>
            <a:srgbClr val="FFFFFF"/>
          </a:solidFill>
          <a:ln w="76200" cap="sq">
            <a:solidFill>
              <a:srgbClr val="F07889"/>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ADCB466B-1B9C-464F-E97B-300DC4375132}"/>
              </a:ext>
            </a:extLst>
          </p:cNvPr>
          <p:cNvSpPr txBox="1"/>
          <p:nvPr/>
        </p:nvSpPr>
        <p:spPr>
          <a:xfrm>
            <a:off x="257175" y="2326660"/>
            <a:ext cx="7314428" cy="1631216"/>
          </a:xfrm>
          <a:prstGeom prst="rect">
            <a:avLst/>
          </a:prstGeom>
          <a:noFill/>
        </p:spPr>
        <p:txBody>
          <a:bodyPr wrap="square">
            <a:spAutoFit/>
          </a:bodyPr>
          <a:lstStyle/>
          <a:p>
            <a:pPr>
              <a:spcBef>
                <a:spcPts val="600"/>
              </a:spcBef>
            </a:pPr>
            <a:r>
              <a:rPr lang="es-ES" sz="2000" b="1" dirty="0"/>
              <a:t>La primera mención bíblica del amor hacer referencia a la relación de un padre y su hijo: Abraham e Isaac (</a:t>
            </a:r>
            <a:r>
              <a:rPr lang="es-ES" sz="2000" b="1" dirty="0" err="1"/>
              <a:t>Gn</a:t>
            </a:r>
            <a:r>
              <a:rPr lang="es-ES" sz="2000" b="1" dirty="0"/>
              <a:t>. 22:2). A primera vista, el contexto parece desalentador: ¡Abraham debía sacrificar a su hijo amado! (no te preocupes, al final no lo hizo).</a:t>
            </a:r>
          </a:p>
        </p:txBody>
      </p:sp>
      <p:sp>
        <p:nvSpPr>
          <p:cNvPr id="11" name="CuadroTexto 10">
            <a:extLst>
              <a:ext uri="{FF2B5EF4-FFF2-40B4-BE49-F238E27FC236}">
                <a16:creationId xmlns:a16="http://schemas.microsoft.com/office/drawing/2014/main" id="{F1F5245F-1594-441F-42FA-B317FD33E2AD}"/>
              </a:ext>
            </a:extLst>
          </p:cNvPr>
          <p:cNvSpPr txBox="1"/>
          <p:nvPr/>
        </p:nvSpPr>
        <p:spPr>
          <a:xfrm>
            <a:off x="1778876" y="5192495"/>
            <a:ext cx="5792727" cy="1631216"/>
          </a:xfrm>
          <a:prstGeom prst="rect">
            <a:avLst/>
          </a:prstGeom>
          <a:noFill/>
        </p:spPr>
        <p:txBody>
          <a:bodyPr wrap="square">
            <a:spAutoFit/>
          </a:bodyPr>
          <a:lstStyle/>
          <a:p>
            <a:pPr>
              <a:spcBef>
                <a:spcPts val="600"/>
              </a:spcBef>
            </a:pPr>
            <a:r>
              <a:rPr lang="es-ES" sz="2000" b="1" dirty="0"/>
              <a:t>Y no te pierdas la primera mención del evangelio de Juan (</a:t>
            </a:r>
            <a:r>
              <a:rPr lang="es-ES" sz="2000" b="1" dirty="0" err="1"/>
              <a:t>Jn</a:t>
            </a:r>
            <a:r>
              <a:rPr lang="es-ES" sz="2000" b="1" dirty="0"/>
              <a:t>. 3:16). El acto de Abraham de sacrificar a su hijo ilustra cómo Dios nos amó hasta el punto de sacrificar a su propio Hijo para que nosotros pudiésemos vivir eternamente.</a:t>
            </a:r>
          </a:p>
        </p:txBody>
      </p:sp>
    </p:spTree>
    <p:extLst>
      <p:ext uri="{BB962C8B-B14F-4D97-AF65-F5344CB8AC3E}">
        <p14:creationId xmlns:p14="http://schemas.microsoft.com/office/powerpoint/2010/main" val="51276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2"/>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9"/>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11F0BDD-D183-927C-412A-DB70B3EB7D8C}"/>
            </a:ext>
          </a:extLst>
        </p:cNvPr>
        <p:cNvGrpSpPr/>
        <p:nvPr/>
      </p:nvGrpSpPr>
      <p:grpSpPr>
        <a:xfrm>
          <a:off x="0" y="0"/>
          <a:ext cx="0" cy="0"/>
          <a:chOff x="0" y="0"/>
          <a:chExt cx="0" cy="0"/>
        </a:xfrm>
      </p:grpSpPr>
      <p:pic>
        <p:nvPicPr>
          <p:cNvPr id="9" name="Imagen 8" descr="Imagen que contiene exterior, hombre, parado, café&#10;&#10;El contenido generado por IA puede ser incorrecto.">
            <a:extLst>
              <a:ext uri="{FF2B5EF4-FFF2-40B4-BE49-F238E27FC236}">
                <a16:creationId xmlns:a16="http://schemas.microsoft.com/office/drawing/2014/main" id="{6C74D9C8-8D89-1E23-DA93-373B9F153F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328" y="2578801"/>
            <a:ext cx="2669202" cy="34116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D249B76D-A2F7-D42E-7557-F1FDAC2E919C}"/>
              </a:ext>
            </a:extLst>
          </p:cNvPr>
          <p:cNvSpPr txBox="1"/>
          <p:nvPr/>
        </p:nvSpPr>
        <p:spPr>
          <a:xfrm>
            <a:off x="0" y="0"/>
            <a:ext cx="12192000"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“¿Dónde está el CORDERO?”</a:t>
            </a:r>
          </a:p>
        </p:txBody>
      </p:sp>
      <p:sp>
        <p:nvSpPr>
          <p:cNvPr id="5" name="CuadroTexto 4">
            <a:extLst>
              <a:ext uri="{FF2B5EF4-FFF2-40B4-BE49-F238E27FC236}">
                <a16:creationId xmlns:a16="http://schemas.microsoft.com/office/drawing/2014/main" id="{2C7D694B-72C8-8FC6-EDA5-50F97F11E671}"/>
              </a:ext>
            </a:extLst>
          </p:cNvPr>
          <p:cNvSpPr txBox="1"/>
          <p:nvPr/>
        </p:nvSpPr>
        <p:spPr>
          <a:xfrm>
            <a:off x="395288" y="680948"/>
            <a:ext cx="11401424" cy="646331"/>
          </a:xfrm>
          <a:prstGeom prst="rect">
            <a:avLst/>
          </a:prstGeom>
          <a:noFill/>
        </p:spPr>
        <p:txBody>
          <a:bodyPr wrap="square">
            <a:spAutoFit/>
          </a:bodyPr>
          <a:lstStyle/>
          <a:p>
            <a:pPr algn="ctr"/>
            <a:r>
              <a:rPr lang="es-ES" b="1" dirty="0">
                <a:solidFill>
                  <a:srgbClr val="CCFFCC"/>
                </a:solidFill>
                <a:effectLst>
                  <a:outerShdw blurRad="38100" dist="38100" dir="2700000" algn="tl">
                    <a:srgbClr val="000000">
                      <a:alpha val="43137"/>
                    </a:srgbClr>
                  </a:outerShdw>
                </a:effectLst>
                <a:latin typeface="Comic Sans MS" panose="030F0702030302020204" pitchFamily="66" charset="0"/>
              </a:rPr>
              <a:t>“Entonces habló Isaac a Abraham su padre, y dijo: Padre mío. Y él respondió: Heme aquí, mi hijo. Y él dijo: He aquí el fuego y la leña; mas ¿dónde está el cordero para el holocausto?” </a:t>
            </a:r>
            <a:r>
              <a:rPr lang="es-ES" sz="1400" b="1" dirty="0">
                <a:solidFill>
                  <a:srgbClr val="CCFFCC"/>
                </a:solidFill>
                <a:effectLst>
                  <a:outerShdw blurRad="38100" dist="38100" dir="2700000" algn="tl">
                    <a:srgbClr val="000000">
                      <a:alpha val="43137"/>
                    </a:srgbClr>
                  </a:outerShdw>
                </a:effectLst>
                <a:latin typeface="Comic Sans MS" panose="030F0702030302020204" pitchFamily="66" charset="0"/>
              </a:rPr>
              <a:t>(Génesis 22:7)</a:t>
            </a:r>
          </a:p>
        </p:txBody>
      </p:sp>
      <p:sp>
        <p:nvSpPr>
          <p:cNvPr id="6" name="CuadroTexto 5">
            <a:extLst>
              <a:ext uri="{FF2B5EF4-FFF2-40B4-BE49-F238E27FC236}">
                <a16:creationId xmlns:a16="http://schemas.microsoft.com/office/drawing/2014/main" id="{2068D7C1-56F4-FEDE-69DD-EFEFA64DCC74}"/>
              </a:ext>
            </a:extLst>
          </p:cNvPr>
          <p:cNvSpPr txBox="1"/>
          <p:nvPr/>
        </p:nvSpPr>
        <p:spPr>
          <a:xfrm>
            <a:off x="323850" y="1357850"/>
            <a:ext cx="6548898" cy="1015663"/>
          </a:xfrm>
          <a:prstGeom prst="rect">
            <a:avLst/>
          </a:prstGeom>
          <a:noFill/>
        </p:spPr>
        <p:txBody>
          <a:bodyPr wrap="square" rtlCol="0">
            <a:spAutoFit/>
          </a:bodyPr>
          <a:lstStyle/>
          <a:p>
            <a:pPr>
              <a:spcBef>
                <a:spcPts val="600"/>
              </a:spcBef>
            </a:pPr>
            <a:r>
              <a:rPr lang="es-ES" sz="2000" b="1" dirty="0"/>
              <a:t>La primera mención de la palabra CORDERO no es casual (</a:t>
            </a:r>
            <a:r>
              <a:rPr lang="es-ES" sz="2000" b="1" dirty="0" err="1"/>
              <a:t>Gn</a:t>
            </a:r>
            <a:r>
              <a:rPr lang="es-ES" sz="2000" b="1" dirty="0"/>
              <a:t>. 22:7). Es la base para entender la repetida mención del Cordero en Apocalipsis (Ap. 5:6).</a:t>
            </a:r>
          </a:p>
        </p:txBody>
      </p:sp>
      <p:graphicFrame>
        <p:nvGraphicFramePr>
          <p:cNvPr id="2" name="Diagrama 1">
            <a:extLst>
              <a:ext uri="{FF2B5EF4-FFF2-40B4-BE49-F238E27FC236}">
                <a16:creationId xmlns:a16="http://schemas.microsoft.com/office/drawing/2014/main" id="{16A4F62F-4034-CC19-0B18-A581CDC0B0F7}"/>
              </a:ext>
            </a:extLst>
          </p:cNvPr>
          <p:cNvGraphicFramePr/>
          <p:nvPr>
            <p:extLst>
              <p:ext uri="{D42A27DB-BD31-4B8C-83A1-F6EECF244321}">
                <p14:modId xmlns:p14="http://schemas.microsoft.com/office/powerpoint/2010/main" val="1834400586"/>
              </p:ext>
            </p:extLst>
          </p:nvPr>
        </p:nvGraphicFramePr>
        <p:xfrm>
          <a:off x="7132686" y="1378705"/>
          <a:ext cx="4926322" cy="3655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09C0CD4-8C31-601A-49BA-E4E7AD002FC2}"/>
              </a:ext>
            </a:extLst>
          </p:cNvPr>
          <p:cNvSpPr txBox="1"/>
          <p:nvPr/>
        </p:nvSpPr>
        <p:spPr>
          <a:xfrm>
            <a:off x="7328459" y="5055073"/>
            <a:ext cx="4838343" cy="1631216"/>
          </a:xfrm>
          <a:prstGeom prst="rect">
            <a:avLst/>
          </a:prstGeom>
          <a:noFill/>
        </p:spPr>
        <p:txBody>
          <a:bodyPr wrap="square" rtlCol="0">
            <a:spAutoFit/>
          </a:bodyPr>
          <a:lstStyle/>
          <a:p>
            <a:pPr>
              <a:spcBef>
                <a:spcPts val="600"/>
              </a:spcBef>
            </a:pPr>
            <a:r>
              <a:rPr lang="es-ES" sz="2000" b="1" dirty="0"/>
              <a:t>No es de extrañar que Apocalipsis no explique la identidad del Cordero. El Cordero es Jesús, que fue inmolado por mis pecados, y que intercede siempre por mí ante el Padre (</a:t>
            </a:r>
            <a:r>
              <a:rPr lang="es-ES" sz="2000" b="1" dirty="0" err="1"/>
              <a:t>Heb</a:t>
            </a:r>
            <a:r>
              <a:rPr lang="es-ES" sz="2000" b="1" dirty="0"/>
              <a:t>. 7:25).</a:t>
            </a:r>
          </a:p>
        </p:txBody>
      </p:sp>
      <p:sp>
        <p:nvSpPr>
          <p:cNvPr id="11" name="CuadroTexto 10">
            <a:extLst>
              <a:ext uri="{FF2B5EF4-FFF2-40B4-BE49-F238E27FC236}">
                <a16:creationId xmlns:a16="http://schemas.microsoft.com/office/drawing/2014/main" id="{0F706076-291F-D2DE-CA42-4BD96E7F0CAF}"/>
              </a:ext>
            </a:extLst>
          </p:cNvPr>
          <p:cNvSpPr txBox="1"/>
          <p:nvPr/>
        </p:nvSpPr>
        <p:spPr>
          <a:xfrm>
            <a:off x="2639705" y="2397537"/>
            <a:ext cx="4424516" cy="3170099"/>
          </a:xfrm>
          <a:prstGeom prst="rect">
            <a:avLst/>
          </a:prstGeom>
          <a:noFill/>
        </p:spPr>
        <p:txBody>
          <a:bodyPr wrap="square">
            <a:spAutoFit/>
          </a:bodyPr>
          <a:lstStyle/>
          <a:p>
            <a:pPr>
              <a:spcBef>
                <a:spcPts val="600"/>
              </a:spcBef>
            </a:pPr>
            <a:r>
              <a:rPr lang="es-ES" sz="2000" b="1" dirty="0"/>
              <a:t>Observa que, en realidad, el cordero provisto por Dios fue un carnero</a:t>
            </a:r>
            <a:br>
              <a:rPr lang="es-ES" sz="2000" b="1" dirty="0"/>
            </a:br>
            <a:r>
              <a:rPr lang="es-ES" sz="2000" b="1" dirty="0"/>
              <a:t>(</a:t>
            </a:r>
            <a:r>
              <a:rPr lang="es-ES" sz="2000" b="1" dirty="0" err="1"/>
              <a:t>Gn</a:t>
            </a:r>
            <a:r>
              <a:rPr lang="es-ES" sz="2000" b="1" dirty="0"/>
              <a:t>. 22:8, 13). En la Pascua, se sacrificaba un cordero, aunque podía ser tanto un cordero como un carnero (</a:t>
            </a:r>
            <a:r>
              <a:rPr lang="es-ES" sz="2000" b="1" dirty="0" err="1"/>
              <a:t>Éx</a:t>
            </a:r>
            <a:r>
              <a:rPr lang="es-ES" sz="2000" b="1" dirty="0"/>
              <a:t>. 12:3, 5). Es decir, la palabra “cordero” llegó a significar el sacrificio por excelencia. Paulatinamente, la Biblia amplia el significado simbólico del cordero:</a:t>
            </a:r>
          </a:p>
        </p:txBody>
      </p:sp>
      <p:pic>
        <p:nvPicPr>
          <p:cNvPr id="13" name="Imagen 12" descr="Imagen que contiene tabla, vestido, sostener, parado&#10;&#10;El contenido generado por IA puede ser incorrecto.">
            <a:extLst>
              <a:ext uri="{FF2B5EF4-FFF2-40B4-BE49-F238E27FC236}">
                <a16:creationId xmlns:a16="http://schemas.microsoft.com/office/drawing/2014/main" id="{C945FD94-3FB2-A7A1-4D59-F25A4207F8F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732495" y="5611324"/>
            <a:ext cx="4331726" cy="1054781"/>
          </a:xfrm>
          <a:prstGeom prst="roundRect">
            <a:avLst>
              <a:gd name="adj"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6797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D4723044-D2D1-4550-9D95-EB958915C41C}"/>
                                            </p:graphicEl>
                                          </p:spTgt>
                                        </p:tgtEl>
                                        <p:attrNameLst>
                                          <p:attrName>style.visibility</p:attrName>
                                        </p:attrNameLst>
                                      </p:cBhvr>
                                      <p:to>
                                        <p:strVal val="visible"/>
                                      </p:to>
                                    </p:set>
                                    <p:anim calcmode="lin" valueType="num">
                                      <p:cBhvr>
                                        <p:cTn id="43" dur="500" fill="hold"/>
                                        <p:tgtEl>
                                          <p:spTgt spid="2">
                                            <p:graphicEl>
                                              <a:dgm id="{D4723044-D2D1-4550-9D95-EB958915C41C}"/>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D4723044-D2D1-4550-9D95-EB958915C41C}"/>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D4723044-D2D1-4550-9D95-EB958915C41C}"/>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5D1DBA96-9D6C-41A3-ABD5-CCCFB1557543}"/>
                                            </p:graphicEl>
                                          </p:spTgt>
                                        </p:tgtEl>
                                        <p:attrNameLst>
                                          <p:attrName>style.visibility</p:attrName>
                                        </p:attrNameLst>
                                      </p:cBhvr>
                                      <p:to>
                                        <p:strVal val="visible"/>
                                      </p:to>
                                    </p:set>
                                    <p:animEffect transition="in" filter="wipe(left)">
                                      <p:cBhvr>
                                        <p:cTn id="49" dur="500"/>
                                        <p:tgtEl>
                                          <p:spTgt spid="2">
                                            <p:graphicEl>
                                              <a:dgm id="{5D1DBA96-9D6C-41A3-ABD5-CCCFB155754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D6702C92-E533-4B94-A0A1-A31E82A86482}"/>
                                            </p:graphicEl>
                                          </p:spTgt>
                                        </p:tgtEl>
                                        <p:attrNameLst>
                                          <p:attrName>style.visibility</p:attrName>
                                        </p:attrNameLst>
                                      </p:cBhvr>
                                      <p:to>
                                        <p:strVal val="visible"/>
                                      </p:to>
                                    </p:set>
                                    <p:anim calcmode="lin" valueType="num">
                                      <p:cBhvr>
                                        <p:cTn id="54" dur="500" fill="hold"/>
                                        <p:tgtEl>
                                          <p:spTgt spid="2">
                                            <p:graphicEl>
                                              <a:dgm id="{D6702C92-E533-4B94-A0A1-A31E82A86482}"/>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D6702C92-E533-4B94-A0A1-A31E82A86482}"/>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D6702C92-E533-4B94-A0A1-A31E82A86482}"/>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6B07F4BF-F691-45ED-96B6-9EBF4A114D24}"/>
                                            </p:graphicEl>
                                          </p:spTgt>
                                        </p:tgtEl>
                                        <p:attrNameLst>
                                          <p:attrName>style.visibility</p:attrName>
                                        </p:attrNameLst>
                                      </p:cBhvr>
                                      <p:to>
                                        <p:strVal val="visible"/>
                                      </p:to>
                                    </p:set>
                                    <p:animEffect transition="in" filter="wipe(left)">
                                      <p:cBhvr>
                                        <p:cTn id="60" dur="500"/>
                                        <p:tgtEl>
                                          <p:spTgt spid="2">
                                            <p:graphicEl>
                                              <a:dgm id="{6B07F4BF-F691-45ED-96B6-9EBF4A114D2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4C7E936B-6681-4887-AEA6-ECBE22186E37}"/>
                                            </p:graphicEl>
                                          </p:spTgt>
                                        </p:tgtEl>
                                        <p:attrNameLst>
                                          <p:attrName>style.visibility</p:attrName>
                                        </p:attrNameLst>
                                      </p:cBhvr>
                                      <p:to>
                                        <p:strVal val="visible"/>
                                      </p:to>
                                    </p:set>
                                    <p:anim calcmode="lin" valueType="num">
                                      <p:cBhvr>
                                        <p:cTn id="65" dur="500" fill="hold"/>
                                        <p:tgtEl>
                                          <p:spTgt spid="2">
                                            <p:graphicEl>
                                              <a:dgm id="{4C7E936B-6681-4887-AEA6-ECBE22186E3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4C7E936B-6681-4887-AEA6-ECBE22186E3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4C7E936B-6681-4887-AEA6-ECBE22186E3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C85D6093-025B-40CE-94F6-86B0F3046342}"/>
                                            </p:graphicEl>
                                          </p:spTgt>
                                        </p:tgtEl>
                                        <p:attrNameLst>
                                          <p:attrName>style.visibility</p:attrName>
                                        </p:attrNameLst>
                                      </p:cBhvr>
                                      <p:to>
                                        <p:strVal val="visible"/>
                                      </p:to>
                                    </p:set>
                                    <p:animEffect transition="in" filter="wipe(left)">
                                      <p:cBhvr>
                                        <p:cTn id="71" dur="500"/>
                                        <p:tgtEl>
                                          <p:spTgt spid="2">
                                            <p:graphicEl>
                                              <a:dgm id="{C85D6093-025B-40CE-94F6-86B0F3046342}"/>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D8EF8D64-81CE-4426-8689-2FB535C5DB63}"/>
                                            </p:graphicEl>
                                          </p:spTgt>
                                        </p:tgtEl>
                                        <p:attrNameLst>
                                          <p:attrName>style.visibility</p:attrName>
                                        </p:attrNameLst>
                                      </p:cBhvr>
                                      <p:to>
                                        <p:strVal val="visible"/>
                                      </p:to>
                                    </p:set>
                                    <p:anim calcmode="lin" valueType="num">
                                      <p:cBhvr>
                                        <p:cTn id="76" dur="500" fill="hold"/>
                                        <p:tgtEl>
                                          <p:spTgt spid="2">
                                            <p:graphicEl>
                                              <a:dgm id="{D8EF8D64-81CE-4426-8689-2FB535C5DB63}"/>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D8EF8D64-81CE-4426-8689-2FB535C5DB63}"/>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D8EF8D64-81CE-4426-8689-2FB535C5DB63}"/>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B7F141EC-FE06-4F7A-9C6D-F97732C8C161}"/>
                                            </p:graphicEl>
                                          </p:spTgt>
                                        </p:tgtEl>
                                        <p:attrNameLst>
                                          <p:attrName>style.visibility</p:attrName>
                                        </p:attrNameLst>
                                      </p:cBhvr>
                                      <p:to>
                                        <p:strVal val="visible"/>
                                      </p:to>
                                    </p:set>
                                    <p:animEffect transition="in" filter="wipe(left)">
                                      <p:cBhvr>
                                        <p:cTn id="82" dur="500"/>
                                        <p:tgtEl>
                                          <p:spTgt spid="2">
                                            <p:graphicEl>
                                              <a:dgm id="{B7F141EC-FE06-4F7A-9C6D-F97732C8C161}"/>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style.rotation</p:attrName>
                                        </p:attrNameLst>
                                      </p:cBhvr>
                                      <p:tavLst>
                                        <p:tav tm="0">
                                          <p:val>
                                            <p:fltVal val="360"/>
                                          </p:val>
                                        </p:tav>
                                        <p:tav tm="100000">
                                          <p:val>
                                            <p:fltVal val="0"/>
                                          </p:val>
                                        </p:tav>
                                      </p:tavLst>
                                    </p:anim>
                                    <p:animEffect transition="in" filter="fade">
                                      <p:cBhvr>
                                        <p:cTn id="90" dur="500"/>
                                        <p:tgtEl>
                                          <p:spTgt spid="13"/>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388ADC-05ED-246A-2BCE-D9783E13E0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839313B-44BE-83EE-951D-364691085ED0}"/>
              </a:ext>
            </a:extLst>
          </p:cNvPr>
          <p:cNvSpPr txBox="1"/>
          <p:nvPr/>
        </p:nvSpPr>
        <p:spPr>
          <a:xfrm>
            <a:off x="500370" y="592115"/>
            <a:ext cx="9382124"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“Había sido difícil aun para los ángeles comprender el misterio de la redención, entender que el Soberano del cielo, el Hijo de Dios, debía morir por el hombre culpable. Cuando a Abraham se le mandó a ofrecer a su hijo en sacrificio, se despertó el interés de todos los seres celestiales. Con intenso fervor, observaron cada paso dado en cumplimiento de ese mandato. Cuando a la pregunta de Isaac: “¿Dónde está el cordero para el holocausto?” Abraham contestó: “Dios proveerá cordero”; y cuando fue detenida la mano del padre en el momento mismo en que estaba por sacrificar a su hijo y el carnero que Dios había provisto fue ofrecido en lugar de Isaac, entonces se derramó luz sobre el misterio de la redención, y aun los ángeles comprendieron más claramente las medidas admirables que había tomado Dios para salvar al hombre”</a:t>
            </a:r>
          </a:p>
        </p:txBody>
      </p:sp>
      <p:sp>
        <p:nvSpPr>
          <p:cNvPr id="4" name="CuadroTexto 3">
            <a:extLst>
              <a:ext uri="{FF2B5EF4-FFF2-40B4-BE49-F238E27FC236}">
                <a16:creationId xmlns:a16="http://schemas.microsoft.com/office/drawing/2014/main" id="{A02443E6-B76F-3C34-0495-B4C9803A0F3F}"/>
              </a:ext>
            </a:extLst>
          </p:cNvPr>
          <p:cNvSpPr txBox="1"/>
          <p:nvPr/>
        </p:nvSpPr>
        <p:spPr>
          <a:xfrm>
            <a:off x="6829603" y="6096608"/>
            <a:ext cx="3887474" cy="338554"/>
          </a:xfrm>
          <a:prstGeom prst="rect">
            <a:avLst/>
          </a:prstGeom>
          <a:noFill/>
        </p:spPr>
        <p:txBody>
          <a:bodyPr wrap="none" rtlCol="0">
            <a:spAutoFit/>
          </a:bodyPr>
          <a:lstStyle/>
          <a:p>
            <a:pPr algn="r"/>
            <a:r>
              <a:rPr lang="es-ES" sz="1600" b="1" dirty="0"/>
              <a:t>E. G. W. (Patriarcas y profetas, pg. 133) </a:t>
            </a:r>
          </a:p>
        </p:txBody>
      </p:sp>
    </p:spTree>
    <p:extLst>
      <p:ext uri="{BB962C8B-B14F-4D97-AF65-F5344CB8AC3E}">
        <p14:creationId xmlns:p14="http://schemas.microsoft.com/office/powerpoint/2010/main" val="9328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01F3CD-5506-6AB9-1A31-B50A61D8A6F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E3D2C72-F421-F91F-64C9-70128614D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7E70E0-4CF6-25E0-6ABF-5AE09D375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B869400-652A-A9E6-0177-75FD75F81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C773F70-0204-C0D1-AA79-3FB3D28B1C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31A15FF-B58A-30A6-2AFA-C82A8928C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6A4D555-D12D-BA79-1BE5-56F5C8F650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38264" y="1062544"/>
            <a:ext cx="4756162" cy="4756162"/>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Imagen que contiene tabla, azul, pastel, cama&#10;&#10;El contenido generado por IA puede ser incorrecto.">
            <a:extLst>
              <a:ext uri="{FF2B5EF4-FFF2-40B4-BE49-F238E27FC236}">
                <a16:creationId xmlns:a16="http://schemas.microsoft.com/office/drawing/2014/main" id="{6FEC704E-59ED-78AD-282D-D54EB64050C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31025" y="3643760"/>
            <a:ext cx="6428474" cy="3214237"/>
          </a:xfrm>
          <a:prstGeom prst="rect">
            <a:avLst/>
          </a:prstGeom>
        </p:spPr>
      </p:pic>
      <p:sp>
        <p:nvSpPr>
          <p:cNvPr id="2" name="CuadroTexto 1">
            <a:extLst>
              <a:ext uri="{FF2B5EF4-FFF2-40B4-BE49-F238E27FC236}">
                <a16:creationId xmlns:a16="http://schemas.microsoft.com/office/drawing/2014/main" id="{235DE382-7DAC-B1CD-943A-D8E20635EC74}"/>
              </a:ext>
            </a:extLst>
          </p:cNvPr>
          <p:cNvSpPr txBox="1">
            <a:spLocks/>
          </p:cNvSpPr>
          <p:nvPr/>
        </p:nvSpPr>
        <p:spPr>
          <a:xfrm>
            <a:off x="596065" y="504439"/>
            <a:ext cx="6242198" cy="3139321"/>
          </a:xfrm>
          <a:prstGeom prst="rect">
            <a:avLst/>
          </a:prstGeom>
          <a:noFill/>
          <a:effectLst>
            <a:outerShdw blurRad="50800" dist="50800" dir="5400000" algn="ctr" rotWithShape="0">
              <a:srgbClr val="A63234"/>
            </a:outerShdw>
          </a:effectLst>
        </p:spPr>
        <p:txBody>
          <a:bodyPr wrap="square">
            <a:spAutoFit/>
          </a:bodyPr>
          <a:lstStyle/>
          <a:p>
            <a:pPr algn="ctr"/>
            <a:r>
              <a:rPr lang="es-ES" sz="6600" b="1" dirty="0">
                <a:ln w="6600">
                  <a:solidFill>
                    <a:schemeClr val="accent2"/>
                  </a:solidFill>
                  <a:prstDash val="solid"/>
                </a:ln>
                <a:solidFill>
                  <a:srgbClr val="FFFFFF"/>
                </a:solidFill>
                <a:effectLst>
                  <a:outerShdw dist="38100" dir="2700000" algn="tl" rotWithShape="0">
                    <a:schemeClr val="accent2"/>
                  </a:outerShdw>
                </a:effectLst>
              </a:rPr>
              <a:t>GÉNESIS 2-3:</a:t>
            </a:r>
          </a:p>
          <a:p>
            <a:pPr algn="ctr"/>
            <a:r>
              <a:rPr lang="es-ES" sz="6600" b="1" dirty="0">
                <a:ln w="6600">
                  <a:solidFill>
                    <a:schemeClr val="accent2"/>
                  </a:solidFill>
                  <a:prstDash val="solid"/>
                </a:ln>
                <a:solidFill>
                  <a:srgbClr val="FFFFFF"/>
                </a:solidFill>
                <a:effectLst>
                  <a:outerShdw dist="38100" dir="2700000" algn="tl" rotWithShape="0">
                    <a:schemeClr val="accent2"/>
                  </a:outerShdw>
                </a:effectLst>
              </a:rPr>
              <a:t>LA MUERTE Y LA SERPIENTE</a:t>
            </a:r>
          </a:p>
        </p:txBody>
      </p:sp>
    </p:spTree>
    <p:extLst>
      <p:ext uri="{BB962C8B-B14F-4D97-AF65-F5344CB8AC3E}">
        <p14:creationId xmlns:p14="http://schemas.microsoft.com/office/powerpoint/2010/main" val="11096700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otalTime>490</TotalTime>
  <Words>1567</Words>
  <Application>Microsoft Office PowerPoint</Application>
  <PresentationFormat>Panorámica</PresentationFormat>
  <Paragraphs>56</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Aptos Display</vt:lpstr>
      <vt:lpstr>Comic Sans MS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63</cp:revision>
  <dcterms:created xsi:type="dcterms:W3CDTF">2025-03-22T15:34:11Z</dcterms:created>
  <dcterms:modified xsi:type="dcterms:W3CDTF">2025-04-01T01:39:08Z</dcterms:modified>
</cp:coreProperties>
</file>