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3" r:id="rId4"/>
    <p:sldId id="257" r:id="rId5"/>
    <p:sldId id="258" r:id="rId6"/>
    <p:sldId id="259" r:id="rId7"/>
    <p:sldId id="260" r:id="rId8"/>
    <p:sldId id="261" r:id="rId9"/>
    <p:sldId id="304" r:id="rId10"/>
    <p:sldId id="308" r:id="rId11"/>
    <p:sldId id="309" r:id="rId12"/>
    <p:sldId id="26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6B7"/>
    <a:srgbClr val="CF280D"/>
    <a:srgbClr val="AA470C"/>
    <a:srgbClr val="00C000"/>
    <a:srgbClr val="FFB7B7"/>
    <a:srgbClr val="CDC800"/>
    <a:srgbClr val="B2F0B2"/>
    <a:srgbClr val="FFCACA"/>
    <a:srgbClr val="F488C6"/>
    <a:srgbClr val="CA8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A84F-7DE3-4D2E-82A9-6AC569F8614D}" type="doc">
      <dgm:prSet loTypeId="urn:microsoft.com/office/officeart/2005/8/layout/vList3" loCatId="list" qsTypeId="urn:microsoft.com/office/officeart/2005/8/quickstyle/simple5" qsCatId="simple" csTypeId="urn:microsoft.com/office/officeart/2005/8/colors/colorful4" csCatId="colorful" phldr="1"/>
      <dgm:spPr/>
      <dgm:t>
        <a:bodyPr/>
        <a:lstStyle/>
        <a:p>
          <a:endParaRPr lang="es-ES"/>
        </a:p>
      </dgm:t>
    </dgm:pt>
    <dgm:pt modelId="{9AA8D972-095C-4762-84B8-AEC8574C638D}">
      <dgm:prSet custT="1"/>
      <dgm:spPr>
        <a:solidFill>
          <a:schemeClr val="accent6">
            <a:lumMod val="40000"/>
            <a:lumOff val="60000"/>
          </a:schemeClr>
        </a:solidFill>
      </dgm:spPr>
      <dgm:t>
        <a:bodyPr/>
        <a:lstStyle/>
        <a:p>
          <a:r>
            <a:rPr lang="es-ES" sz="2000" b="1" dirty="0">
              <a:solidFill>
                <a:schemeClr val="tx1"/>
              </a:solidFill>
            </a:rPr>
            <a:t>Satanás –representado por Amán– decreta la muerte de todo aquel que no se postre ante él</a:t>
          </a:r>
          <a:endParaRPr lang="es-ES" sz="2000" dirty="0">
            <a:solidFill>
              <a:schemeClr val="tx1"/>
            </a:solidFill>
          </a:endParaRPr>
        </a:p>
      </dgm:t>
    </dgm:pt>
    <dgm:pt modelId="{893362F7-BB15-4610-A2A3-D414634A5D23}" type="parTrans" cxnId="{6288179C-D746-4304-944C-6923C7A9E1DB}">
      <dgm:prSet/>
      <dgm:spPr/>
      <dgm:t>
        <a:bodyPr/>
        <a:lstStyle/>
        <a:p>
          <a:endParaRPr lang="es-ES" sz="2000">
            <a:solidFill>
              <a:schemeClr val="tx1"/>
            </a:solidFill>
          </a:endParaRPr>
        </a:p>
      </dgm:t>
    </dgm:pt>
    <dgm:pt modelId="{1FFE6A88-C286-4E03-A6BB-9425D60FE661}" type="sibTrans" cxnId="{6288179C-D746-4304-944C-6923C7A9E1DB}">
      <dgm:prSet/>
      <dgm:spPr/>
      <dgm:t>
        <a:bodyPr/>
        <a:lstStyle/>
        <a:p>
          <a:endParaRPr lang="es-ES" sz="2000">
            <a:solidFill>
              <a:schemeClr val="tx1"/>
            </a:solidFill>
          </a:endParaRPr>
        </a:p>
      </dgm:t>
    </dgm:pt>
    <dgm:pt modelId="{77423128-D167-4806-ACA8-F7460FDBF904}">
      <dgm:prSet custT="1"/>
      <dgm:spPr>
        <a:solidFill>
          <a:schemeClr val="accent4">
            <a:lumMod val="40000"/>
            <a:lumOff val="60000"/>
          </a:schemeClr>
        </a:solidFill>
      </dgm:spPr>
      <dgm:t>
        <a:bodyPr/>
        <a:lstStyle/>
        <a:p>
          <a:r>
            <a:rPr lang="es-ES" sz="2000" b="1" dirty="0">
              <a:solidFill>
                <a:schemeClr val="tx1"/>
              </a:solidFill>
            </a:rPr>
            <a:t>La Iglesia remanente –representada por Ester– actúa en el momento oportuno</a:t>
          </a:r>
          <a:endParaRPr lang="es-ES" sz="2000" dirty="0">
            <a:solidFill>
              <a:schemeClr val="tx1"/>
            </a:solidFill>
          </a:endParaRPr>
        </a:p>
      </dgm:t>
    </dgm:pt>
    <dgm:pt modelId="{E93047CE-6B5D-4B54-B66E-2BAD5785460E}" type="parTrans" cxnId="{8C08E6F5-EBA8-4B80-B85D-EFFBBB2EC01E}">
      <dgm:prSet/>
      <dgm:spPr/>
      <dgm:t>
        <a:bodyPr/>
        <a:lstStyle/>
        <a:p>
          <a:endParaRPr lang="es-ES" sz="2000">
            <a:solidFill>
              <a:schemeClr val="tx1"/>
            </a:solidFill>
          </a:endParaRPr>
        </a:p>
      </dgm:t>
    </dgm:pt>
    <dgm:pt modelId="{EB9BE8B9-3B48-4F55-A775-603E523DBDF9}" type="sibTrans" cxnId="{8C08E6F5-EBA8-4B80-B85D-EFFBBB2EC01E}">
      <dgm:prSet/>
      <dgm:spPr/>
      <dgm:t>
        <a:bodyPr/>
        <a:lstStyle/>
        <a:p>
          <a:endParaRPr lang="es-ES" sz="2000">
            <a:solidFill>
              <a:schemeClr val="tx1"/>
            </a:solidFill>
          </a:endParaRPr>
        </a:p>
      </dgm:t>
    </dgm:pt>
    <dgm:pt modelId="{A34E751E-2710-443A-9525-2B631B95DB61}">
      <dgm:prSet custT="1"/>
      <dgm:spPr>
        <a:solidFill>
          <a:schemeClr val="accent5">
            <a:lumMod val="40000"/>
            <a:lumOff val="60000"/>
          </a:schemeClr>
        </a:solidFill>
      </dgm:spPr>
      <dgm:t>
        <a:bodyPr/>
        <a:lstStyle/>
        <a:p>
          <a:r>
            <a:rPr lang="es-ES" sz="2000" b="1" dirty="0">
              <a:solidFill>
                <a:schemeClr val="tx1"/>
              </a:solidFill>
            </a:rPr>
            <a:t>Finalmente, la Iglesia es liberada, y Satanás y sus seguidores </a:t>
          </a:r>
          <a:r>
            <a:rPr lang="es-ES" sz="2000" b="1">
              <a:solidFill>
                <a:schemeClr val="tx1"/>
              </a:solidFill>
            </a:rPr>
            <a:t>son destruidos</a:t>
          </a:r>
          <a:endParaRPr lang="es-ES" sz="2000" dirty="0">
            <a:solidFill>
              <a:schemeClr val="tx1"/>
            </a:solidFill>
          </a:endParaRPr>
        </a:p>
      </dgm:t>
    </dgm:pt>
    <dgm:pt modelId="{485E517C-D71A-4BBE-ACB3-1D0ED930FBC5}" type="parTrans" cxnId="{5194EFDA-42BE-4275-8794-03A96A0AF1E1}">
      <dgm:prSet/>
      <dgm:spPr/>
      <dgm:t>
        <a:bodyPr/>
        <a:lstStyle/>
        <a:p>
          <a:endParaRPr lang="es-ES" sz="2000">
            <a:solidFill>
              <a:schemeClr val="tx1"/>
            </a:solidFill>
          </a:endParaRPr>
        </a:p>
      </dgm:t>
    </dgm:pt>
    <dgm:pt modelId="{35F741E4-2F46-4BE6-938D-55A202C6F892}" type="sibTrans" cxnId="{5194EFDA-42BE-4275-8794-03A96A0AF1E1}">
      <dgm:prSet/>
      <dgm:spPr/>
      <dgm:t>
        <a:bodyPr/>
        <a:lstStyle/>
        <a:p>
          <a:endParaRPr lang="es-ES" sz="2000">
            <a:solidFill>
              <a:schemeClr val="tx1"/>
            </a:solidFill>
          </a:endParaRPr>
        </a:p>
      </dgm:t>
    </dgm:pt>
    <dgm:pt modelId="{5310CF8B-2292-4969-A20C-82092CDCE489}" type="pres">
      <dgm:prSet presAssocID="{E7EBA84F-7DE3-4D2E-82A9-6AC569F8614D}" presName="linearFlow" presStyleCnt="0">
        <dgm:presLayoutVars>
          <dgm:dir/>
          <dgm:resizeHandles val="exact"/>
        </dgm:presLayoutVars>
      </dgm:prSet>
      <dgm:spPr/>
    </dgm:pt>
    <dgm:pt modelId="{88AD38E0-0156-4ECB-9F2C-89B1903BB9E2}" type="pres">
      <dgm:prSet presAssocID="{9AA8D972-095C-4762-84B8-AEC8574C638D}" presName="composite" presStyleCnt="0"/>
      <dgm:spPr/>
    </dgm:pt>
    <dgm:pt modelId="{52CC2B43-355A-4787-B78E-84CE1D72FE3B}" type="pres">
      <dgm:prSet presAssocID="{9AA8D972-095C-4762-84B8-AEC8574C638D}" presName="imgShp" presStyleLbl="fgImgPlace1" presStyleIdx="0" presStyleCnt="3" custLinFactX="-62038" custLinFactNeighborX="-100000"/>
      <dgm:spPr>
        <a:prstGeom prst="stripedRightArrow">
          <a:avLst/>
        </a:prstGeom>
        <a:solidFill>
          <a:schemeClr val="accent6"/>
        </a:solidFill>
        <a:scene3d>
          <a:camera prst="orthographicFront"/>
          <a:lightRig rig="threePt" dir="t"/>
        </a:scene3d>
        <a:sp3d>
          <a:bevelT/>
        </a:sp3d>
      </dgm:spPr>
    </dgm:pt>
    <dgm:pt modelId="{5F54C511-62BD-41D6-B118-0FE54AC91D9A}" type="pres">
      <dgm:prSet presAssocID="{9AA8D972-095C-4762-84B8-AEC8574C638D}" presName="txShp" presStyleLbl="node1" presStyleIdx="0" presStyleCnt="3" custScaleX="143440" custLinFactNeighborX="4838">
        <dgm:presLayoutVars>
          <dgm:bulletEnabled val="1"/>
        </dgm:presLayoutVars>
      </dgm:prSet>
      <dgm:spPr/>
    </dgm:pt>
    <dgm:pt modelId="{C7DB179B-62C0-403E-B9EA-35B026C1D3C0}" type="pres">
      <dgm:prSet presAssocID="{1FFE6A88-C286-4E03-A6BB-9425D60FE661}" presName="spacing" presStyleCnt="0"/>
      <dgm:spPr/>
    </dgm:pt>
    <dgm:pt modelId="{D8B100AD-FA07-4F9B-8E44-410FFFDB60BD}" type="pres">
      <dgm:prSet presAssocID="{77423128-D167-4806-ACA8-F7460FDBF904}" presName="composite" presStyleCnt="0"/>
      <dgm:spPr/>
    </dgm:pt>
    <dgm:pt modelId="{1919FEAF-6291-41E1-BAF2-043D3FEDCC1F}" type="pres">
      <dgm:prSet presAssocID="{77423128-D167-4806-ACA8-F7460FDBF904}" presName="imgShp" presStyleLbl="fgImgPlace1" presStyleIdx="1" presStyleCnt="3" custLinFactX="-62038" custLinFactNeighborX="-100000"/>
      <dgm:spPr>
        <a:prstGeom prst="stripedRightArrow">
          <a:avLst/>
        </a:prstGeom>
        <a:solidFill>
          <a:schemeClr val="accent4"/>
        </a:solidFill>
        <a:scene3d>
          <a:camera prst="orthographicFront"/>
          <a:lightRig rig="threePt" dir="t"/>
        </a:scene3d>
        <a:sp3d>
          <a:bevelT/>
        </a:sp3d>
      </dgm:spPr>
    </dgm:pt>
    <dgm:pt modelId="{54D2E94B-A0E8-4067-880F-65A3F7FCF369}" type="pres">
      <dgm:prSet presAssocID="{77423128-D167-4806-ACA8-F7460FDBF904}" presName="txShp" presStyleLbl="node1" presStyleIdx="1" presStyleCnt="3" custScaleX="143440" custLinFactNeighborX="4838">
        <dgm:presLayoutVars>
          <dgm:bulletEnabled val="1"/>
        </dgm:presLayoutVars>
      </dgm:prSet>
      <dgm:spPr/>
    </dgm:pt>
    <dgm:pt modelId="{681424ED-69DD-4F66-BBDF-BCA2F433F2F1}" type="pres">
      <dgm:prSet presAssocID="{EB9BE8B9-3B48-4F55-A775-603E523DBDF9}" presName="spacing" presStyleCnt="0"/>
      <dgm:spPr/>
    </dgm:pt>
    <dgm:pt modelId="{A7B9550B-2988-4B43-B3B9-287DA96EDB25}" type="pres">
      <dgm:prSet presAssocID="{A34E751E-2710-443A-9525-2B631B95DB61}" presName="composite" presStyleCnt="0"/>
      <dgm:spPr/>
    </dgm:pt>
    <dgm:pt modelId="{30692D15-3FA9-46F5-9CF7-70475C50662A}" type="pres">
      <dgm:prSet presAssocID="{A34E751E-2710-443A-9525-2B631B95DB61}" presName="imgShp" presStyleLbl="fgImgPlace1" presStyleIdx="2" presStyleCnt="3" custLinFactX="-62038" custLinFactNeighborX="-100000"/>
      <dgm:spPr>
        <a:prstGeom prst="stripedRightArrow">
          <a:avLst/>
        </a:prstGeom>
        <a:solidFill>
          <a:schemeClr val="accent5"/>
        </a:solidFill>
        <a:scene3d>
          <a:camera prst="orthographicFront"/>
          <a:lightRig rig="threePt" dir="t"/>
        </a:scene3d>
        <a:sp3d>
          <a:bevelT/>
        </a:sp3d>
      </dgm:spPr>
    </dgm:pt>
    <dgm:pt modelId="{9E14E609-A74C-49F6-8FAB-9ED35A27AD93}" type="pres">
      <dgm:prSet presAssocID="{A34E751E-2710-443A-9525-2B631B95DB61}" presName="txShp" presStyleLbl="node1" presStyleIdx="2" presStyleCnt="3" custScaleX="143440" custLinFactNeighborX="4838">
        <dgm:presLayoutVars>
          <dgm:bulletEnabled val="1"/>
        </dgm:presLayoutVars>
      </dgm:prSet>
      <dgm:spPr/>
    </dgm:pt>
  </dgm:ptLst>
  <dgm:cxnLst>
    <dgm:cxn modelId="{42EEBE21-1CB6-45D2-A9DD-3DB81B8EBA43}" type="presOf" srcId="{A34E751E-2710-443A-9525-2B631B95DB61}" destId="{9E14E609-A74C-49F6-8FAB-9ED35A27AD93}" srcOrd="0" destOrd="0" presId="urn:microsoft.com/office/officeart/2005/8/layout/vList3"/>
    <dgm:cxn modelId="{5EEE594C-40B3-4E9F-A1D7-2497C1366D37}" type="presOf" srcId="{77423128-D167-4806-ACA8-F7460FDBF904}" destId="{54D2E94B-A0E8-4067-880F-65A3F7FCF369}" srcOrd="0" destOrd="0" presId="urn:microsoft.com/office/officeart/2005/8/layout/vList3"/>
    <dgm:cxn modelId="{35D90F6F-8A2C-48F4-B907-077281102D82}" type="presOf" srcId="{E7EBA84F-7DE3-4D2E-82A9-6AC569F8614D}" destId="{5310CF8B-2292-4969-A20C-82092CDCE489}" srcOrd="0" destOrd="0" presId="urn:microsoft.com/office/officeart/2005/8/layout/vList3"/>
    <dgm:cxn modelId="{6288179C-D746-4304-944C-6923C7A9E1DB}" srcId="{E7EBA84F-7DE3-4D2E-82A9-6AC569F8614D}" destId="{9AA8D972-095C-4762-84B8-AEC8574C638D}" srcOrd="0" destOrd="0" parTransId="{893362F7-BB15-4610-A2A3-D414634A5D23}" sibTransId="{1FFE6A88-C286-4E03-A6BB-9425D60FE661}"/>
    <dgm:cxn modelId="{A88BBDA2-5DBD-497E-AA5B-FA5C164AFE53}" type="presOf" srcId="{9AA8D972-095C-4762-84B8-AEC8574C638D}" destId="{5F54C511-62BD-41D6-B118-0FE54AC91D9A}" srcOrd="0" destOrd="0" presId="urn:microsoft.com/office/officeart/2005/8/layout/vList3"/>
    <dgm:cxn modelId="{5194EFDA-42BE-4275-8794-03A96A0AF1E1}" srcId="{E7EBA84F-7DE3-4D2E-82A9-6AC569F8614D}" destId="{A34E751E-2710-443A-9525-2B631B95DB61}" srcOrd="2" destOrd="0" parTransId="{485E517C-D71A-4BBE-ACB3-1D0ED930FBC5}" sibTransId="{35F741E4-2F46-4BE6-938D-55A202C6F892}"/>
    <dgm:cxn modelId="{8C08E6F5-EBA8-4B80-B85D-EFFBBB2EC01E}" srcId="{E7EBA84F-7DE3-4D2E-82A9-6AC569F8614D}" destId="{77423128-D167-4806-ACA8-F7460FDBF904}" srcOrd="1" destOrd="0" parTransId="{E93047CE-6B5D-4B54-B66E-2BAD5785460E}" sibTransId="{EB9BE8B9-3B48-4F55-A775-603E523DBDF9}"/>
    <dgm:cxn modelId="{00B75A14-2EC5-403B-8256-E3B29210F56C}" type="presParOf" srcId="{5310CF8B-2292-4969-A20C-82092CDCE489}" destId="{88AD38E0-0156-4ECB-9F2C-89B1903BB9E2}" srcOrd="0" destOrd="0" presId="urn:microsoft.com/office/officeart/2005/8/layout/vList3"/>
    <dgm:cxn modelId="{D20FF6CA-0922-4BA9-91F9-C93199A0BEAB}" type="presParOf" srcId="{88AD38E0-0156-4ECB-9F2C-89B1903BB9E2}" destId="{52CC2B43-355A-4787-B78E-84CE1D72FE3B}" srcOrd="0" destOrd="0" presId="urn:microsoft.com/office/officeart/2005/8/layout/vList3"/>
    <dgm:cxn modelId="{1B0180DD-67A2-4A71-9EFF-B2F321EF883C}" type="presParOf" srcId="{88AD38E0-0156-4ECB-9F2C-89B1903BB9E2}" destId="{5F54C511-62BD-41D6-B118-0FE54AC91D9A}" srcOrd="1" destOrd="0" presId="urn:microsoft.com/office/officeart/2005/8/layout/vList3"/>
    <dgm:cxn modelId="{A0851BDE-CF13-4A5D-A6FF-1CC1219C42AA}" type="presParOf" srcId="{5310CF8B-2292-4969-A20C-82092CDCE489}" destId="{C7DB179B-62C0-403E-B9EA-35B026C1D3C0}" srcOrd="1" destOrd="0" presId="urn:microsoft.com/office/officeart/2005/8/layout/vList3"/>
    <dgm:cxn modelId="{23DB6250-4807-429D-A754-384B9933B138}" type="presParOf" srcId="{5310CF8B-2292-4969-A20C-82092CDCE489}" destId="{D8B100AD-FA07-4F9B-8E44-410FFFDB60BD}" srcOrd="2" destOrd="0" presId="urn:microsoft.com/office/officeart/2005/8/layout/vList3"/>
    <dgm:cxn modelId="{07D1FDE4-57EA-467C-9ECE-A226E57EB3DD}" type="presParOf" srcId="{D8B100AD-FA07-4F9B-8E44-410FFFDB60BD}" destId="{1919FEAF-6291-41E1-BAF2-043D3FEDCC1F}" srcOrd="0" destOrd="0" presId="urn:microsoft.com/office/officeart/2005/8/layout/vList3"/>
    <dgm:cxn modelId="{C991CB76-4C7D-4976-97E3-E7D1D602DE82}" type="presParOf" srcId="{D8B100AD-FA07-4F9B-8E44-410FFFDB60BD}" destId="{54D2E94B-A0E8-4067-880F-65A3F7FCF369}" srcOrd="1" destOrd="0" presId="urn:microsoft.com/office/officeart/2005/8/layout/vList3"/>
    <dgm:cxn modelId="{4DDA2101-842F-48EA-BDE3-72A12C83F701}" type="presParOf" srcId="{5310CF8B-2292-4969-A20C-82092CDCE489}" destId="{681424ED-69DD-4F66-BBDF-BCA2F433F2F1}" srcOrd="3" destOrd="0" presId="urn:microsoft.com/office/officeart/2005/8/layout/vList3"/>
    <dgm:cxn modelId="{ABC1AE4F-8AFE-40A7-AD6B-113A12156126}" type="presParOf" srcId="{5310CF8B-2292-4969-A20C-82092CDCE489}" destId="{A7B9550B-2988-4B43-B3B9-287DA96EDB25}" srcOrd="4" destOrd="0" presId="urn:microsoft.com/office/officeart/2005/8/layout/vList3"/>
    <dgm:cxn modelId="{1A9DCE37-B3A3-429D-A594-BAD9CD4BC5CD}" type="presParOf" srcId="{A7B9550B-2988-4B43-B3B9-287DA96EDB25}" destId="{30692D15-3FA9-46F5-9CF7-70475C50662A}" srcOrd="0" destOrd="0" presId="urn:microsoft.com/office/officeart/2005/8/layout/vList3"/>
    <dgm:cxn modelId="{91405585-3A33-414B-9AAE-80FD0AEE21E7}" type="presParOf" srcId="{A7B9550B-2988-4B43-B3B9-287DA96EDB25}" destId="{9E14E609-A74C-49F6-8FAB-9ED35A27AD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C511-62BD-41D6-B118-0FE54AC91D9A}">
      <dsp:nvSpPr>
        <dsp:cNvPr id="0" name=""/>
        <dsp:cNvSpPr/>
      </dsp:nvSpPr>
      <dsp:spPr>
        <a:xfrm rot="10800000">
          <a:off x="320711" y="236"/>
          <a:ext cx="6632538" cy="553862"/>
        </a:xfrm>
        <a:prstGeom prst="homePlat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Satanás –representado por Amán– decreta la muerte de todo aquel que no se postre ante él</a:t>
          </a:r>
          <a:endParaRPr lang="es-ES" sz="2000" kern="1200" dirty="0">
            <a:solidFill>
              <a:schemeClr val="tx1"/>
            </a:solidFill>
          </a:endParaRPr>
        </a:p>
      </dsp:txBody>
      <dsp:txXfrm rot="10800000">
        <a:off x="459176" y="236"/>
        <a:ext cx="6494073" cy="553862"/>
      </dsp:txXfrm>
    </dsp:sp>
    <dsp:sp modelId="{52CC2B43-355A-4787-B78E-84CE1D72FE3B}">
      <dsp:nvSpPr>
        <dsp:cNvPr id="0" name=""/>
        <dsp:cNvSpPr/>
      </dsp:nvSpPr>
      <dsp:spPr>
        <a:xfrm>
          <a:off x="0" y="236"/>
          <a:ext cx="553862" cy="553862"/>
        </a:xfrm>
        <a:prstGeom prst="stripedRightArrow">
          <a:avLst/>
        </a:prstGeom>
        <a:solidFill>
          <a:schemeClr val="accent6"/>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54D2E94B-A0E8-4067-880F-65A3F7FCF369}">
      <dsp:nvSpPr>
        <dsp:cNvPr id="0" name=""/>
        <dsp:cNvSpPr/>
      </dsp:nvSpPr>
      <dsp:spPr>
        <a:xfrm rot="10800000">
          <a:off x="320711" y="692564"/>
          <a:ext cx="6632538" cy="553862"/>
        </a:xfrm>
        <a:prstGeom prst="homePlate">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La Iglesia remanente –representada por Ester– actúa en el momento oportuno</a:t>
          </a:r>
          <a:endParaRPr lang="es-ES" sz="2000" kern="1200" dirty="0">
            <a:solidFill>
              <a:schemeClr val="tx1"/>
            </a:solidFill>
          </a:endParaRPr>
        </a:p>
      </dsp:txBody>
      <dsp:txXfrm rot="10800000">
        <a:off x="459176" y="692564"/>
        <a:ext cx="6494073" cy="553862"/>
      </dsp:txXfrm>
    </dsp:sp>
    <dsp:sp modelId="{1919FEAF-6291-41E1-BAF2-043D3FEDCC1F}">
      <dsp:nvSpPr>
        <dsp:cNvPr id="0" name=""/>
        <dsp:cNvSpPr/>
      </dsp:nvSpPr>
      <dsp:spPr>
        <a:xfrm>
          <a:off x="0" y="692564"/>
          <a:ext cx="553862" cy="553862"/>
        </a:xfrm>
        <a:prstGeom prst="stripedRightArrow">
          <a:avLst/>
        </a:prstGeom>
        <a:solidFill>
          <a:schemeClr val="accent4"/>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9E14E609-A74C-49F6-8FAB-9ED35A27AD93}">
      <dsp:nvSpPr>
        <dsp:cNvPr id="0" name=""/>
        <dsp:cNvSpPr/>
      </dsp:nvSpPr>
      <dsp:spPr>
        <a:xfrm rot="10800000">
          <a:off x="320711" y="1384892"/>
          <a:ext cx="6632538" cy="553862"/>
        </a:xfrm>
        <a:prstGeom prst="homePlate">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238"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Finalmente, la Iglesia es liberada, y Satanás y sus seguidores </a:t>
          </a:r>
          <a:r>
            <a:rPr lang="es-ES" sz="2000" b="1" kern="1200">
              <a:solidFill>
                <a:schemeClr val="tx1"/>
              </a:solidFill>
            </a:rPr>
            <a:t>son destruidos</a:t>
          </a:r>
          <a:endParaRPr lang="es-ES" sz="2000" kern="1200" dirty="0">
            <a:solidFill>
              <a:schemeClr val="tx1"/>
            </a:solidFill>
          </a:endParaRPr>
        </a:p>
      </dsp:txBody>
      <dsp:txXfrm rot="10800000">
        <a:off x="459176" y="1384892"/>
        <a:ext cx="6494073" cy="553862"/>
      </dsp:txXfrm>
    </dsp:sp>
    <dsp:sp modelId="{30692D15-3FA9-46F5-9CF7-70475C50662A}">
      <dsp:nvSpPr>
        <dsp:cNvPr id="0" name=""/>
        <dsp:cNvSpPr/>
      </dsp:nvSpPr>
      <dsp:spPr>
        <a:xfrm>
          <a:off x="0" y="1384892"/>
          <a:ext cx="553862" cy="553862"/>
        </a:xfrm>
        <a:prstGeom prst="stripedRightArrow">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4CE2-CE5B-5464-F66C-B7233CFBB37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7CAF8A-C466-6F54-42B6-9B749D31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39AF39A-C69A-AAE9-7CDB-2930A81C6121}"/>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1696FEFF-D26C-0DF6-EED7-02B6B78C4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AFA98B-469E-6A7B-C4AC-691250FBE20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6500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45F0A-195B-9A85-D114-1DB6FB13A48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E7D731-DAA2-F842-68DE-E162F6CFAED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F20DC1-F38A-B0B7-544E-77B9AF572162}"/>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85CADAE0-766E-AC43-F858-FA6B63E3BB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D3EA09-AA18-AC24-9CBF-EB1272ACB4B6}"/>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8055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D7999C-721E-4969-2B25-48FDEEF9F4D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AF9624-A59E-CF7F-EB59-6B17A51B67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B42F2-A7F6-8C04-693B-E909A71AFF3E}"/>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B233E4E4-A226-EAB6-9CBD-0BAB8C4A63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1A261E-0C8D-A4F4-1CCE-9DB9A311CCF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8211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732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49156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3876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790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745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723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890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626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A8F7C-9499-51D4-27E0-F3CBA8A950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830550-01AD-3C0B-EF0C-663C9F4905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2932A1-4850-B35D-CF9C-402EBE43853B}"/>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871623A3-3D71-7EE4-77E0-4AF4E97DE3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ABA9D4-7DE9-7B0B-F4C7-7C1DF3C4F29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25748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3657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5352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8106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1A550-B866-BC80-EC33-BE6E11EA31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F2BCF6-154F-95BB-0FCA-47D8B6AB99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15C79FC-0239-3751-0728-5F6EB4AE9418}"/>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F9C7F8A3-924D-8446-7DF2-F1931427B7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F3BA11-B00A-6333-3396-548700CFD45C}"/>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6919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775AF-B188-7EDA-16CB-C73D749740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694096-0B84-DDC6-5907-5F4EBEAF1F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31E9D9-DEA2-7E0B-3E14-47C39F50D3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488F5F-7917-5419-CC9E-FB96B6454C4F}"/>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6" name="Marcador de pie de página 5">
            <a:extLst>
              <a:ext uri="{FF2B5EF4-FFF2-40B4-BE49-F238E27FC236}">
                <a16:creationId xmlns:a16="http://schemas.microsoft.com/office/drawing/2014/main" id="{62E5A818-A979-85F1-E9C8-7C6437B072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8A044E-59DF-1843-E049-12F03B89152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4708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F382-6C27-41FF-FF56-3B509378E50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981D130-EE40-3A5E-58E6-B87F37DA2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CA9C2F-4330-9EC6-A460-016A8D888D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66B5B7-4646-58DE-D1B8-F65E36A9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C0F8E9-11DF-B8A7-AE4D-7FA31224EF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A965E9-8188-841D-8E90-7732FC21F010}"/>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8" name="Marcador de pie de página 7">
            <a:extLst>
              <a:ext uri="{FF2B5EF4-FFF2-40B4-BE49-F238E27FC236}">
                <a16:creationId xmlns:a16="http://schemas.microsoft.com/office/drawing/2014/main" id="{AD8DACCC-FD0F-2B13-2480-2BDB0E11C94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7D91869-B9C7-A642-3032-E98A35151D5B}"/>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6018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DEF52-690B-E3CF-B0D3-0546149FEF8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EB2AF71-B038-A8A5-DC5F-81E8CEF6AC1A}"/>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4" name="Marcador de pie de página 3">
            <a:extLst>
              <a:ext uri="{FF2B5EF4-FFF2-40B4-BE49-F238E27FC236}">
                <a16:creationId xmlns:a16="http://schemas.microsoft.com/office/drawing/2014/main" id="{865C6F1D-78B8-251C-2A3F-1F8592D70E1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B1D2679-C323-28E9-4545-41AB70C91DCE}"/>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40092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E457A4-4057-E188-B0E0-C4946D338FAD}"/>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3" name="Marcador de pie de página 2">
            <a:extLst>
              <a:ext uri="{FF2B5EF4-FFF2-40B4-BE49-F238E27FC236}">
                <a16:creationId xmlns:a16="http://schemas.microsoft.com/office/drawing/2014/main" id="{389DD6CA-D40A-1FF9-24C7-D395E324E9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9B02E52-CE51-2B4B-66E7-4E12407C57FF}"/>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272672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4919C-2D7B-FC93-EBB2-BD50A66D13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ACA0C5-C9FC-B9F0-10EE-847AAB418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0D845EB-EE77-D82B-0D76-51E9001A6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9B3CE-CAD9-09DB-313D-76AEDB212678}"/>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6" name="Marcador de pie de página 5">
            <a:extLst>
              <a:ext uri="{FF2B5EF4-FFF2-40B4-BE49-F238E27FC236}">
                <a16:creationId xmlns:a16="http://schemas.microsoft.com/office/drawing/2014/main" id="{F3A4170A-D6FC-9576-1A38-876A9EB91D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1C65C7-EA60-AEDF-F2E3-83BB7DC60A14}"/>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34142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1EAE5-57E1-2E51-E67E-93C548F422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9375B4F-7B45-1CD0-5DE1-2851E5382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AA16C3-DB8F-B733-AB6B-D99F9BC9E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7D817D-5CB2-E305-010D-9ED453021B6D}"/>
              </a:ext>
            </a:extLst>
          </p:cNvPr>
          <p:cNvSpPr>
            <a:spLocks noGrp="1"/>
          </p:cNvSpPr>
          <p:nvPr>
            <p:ph type="dt" sz="half" idx="10"/>
          </p:nvPr>
        </p:nvSpPr>
        <p:spPr/>
        <p:txBody>
          <a:bodyPr/>
          <a:lstStyle/>
          <a:p>
            <a:fld id="{B2BB8973-3D3A-4BFB-B096-EE096F47CCEA}" type="datetimeFigureOut">
              <a:rPr lang="es-ES" smtClean="0"/>
              <a:t>25/05/2025</a:t>
            </a:fld>
            <a:endParaRPr lang="es-ES"/>
          </a:p>
        </p:txBody>
      </p:sp>
      <p:sp>
        <p:nvSpPr>
          <p:cNvPr id="6" name="Marcador de pie de página 5">
            <a:extLst>
              <a:ext uri="{FF2B5EF4-FFF2-40B4-BE49-F238E27FC236}">
                <a16:creationId xmlns:a16="http://schemas.microsoft.com/office/drawing/2014/main" id="{BCE80C61-313F-D5F6-C89C-138EEF40D5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C86C7A-8488-D042-2EB9-5F4E6EF43CD8}"/>
              </a:ext>
            </a:extLst>
          </p:cNvPr>
          <p:cNvSpPr>
            <a:spLocks noGrp="1"/>
          </p:cNvSpPr>
          <p:nvPr>
            <p:ph type="sldNum" sz="quarter" idx="12"/>
          </p:nvPr>
        </p:nvSpPr>
        <p:spPr/>
        <p:txBody>
          <a:bodyPr/>
          <a:lstStyle/>
          <a:p>
            <a:fld id="{CA911C30-A17B-43AD-B37A-42EA6B56EE2E}" type="slidenum">
              <a:rPr lang="es-ES" smtClean="0"/>
              <a:t>‹Nº›</a:t>
            </a:fld>
            <a:endParaRPr lang="es-ES"/>
          </a:p>
        </p:txBody>
      </p:sp>
    </p:spTree>
    <p:extLst>
      <p:ext uri="{BB962C8B-B14F-4D97-AF65-F5344CB8AC3E}">
        <p14:creationId xmlns:p14="http://schemas.microsoft.com/office/powerpoint/2010/main" val="14432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55C3D1-3A30-80C3-33D6-F54C925CD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936CD-AD5A-0E5A-57AD-7EF07C044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F8EACC-D311-C34E-6484-A5C56482A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BB8973-3D3A-4BFB-B096-EE096F47CCEA}" type="datetimeFigureOut">
              <a:rPr lang="es-ES" smtClean="0"/>
              <a:t>25/05/2025</a:t>
            </a:fld>
            <a:endParaRPr lang="es-ES"/>
          </a:p>
        </p:txBody>
      </p:sp>
      <p:sp>
        <p:nvSpPr>
          <p:cNvPr id="5" name="Marcador de pie de página 4">
            <a:extLst>
              <a:ext uri="{FF2B5EF4-FFF2-40B4-BE49-F238E27FC236}">
                <a16:creationId xmlns:a16="http://schemas.microsoft.com/office/drawing/2014/main" id="{5C020B08-2AAE-9B71-7DD9-1564357E7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5830622-C23D-B464-B41C-E3245F550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11C30-A17B-43AD-B37A-42EA6B56EE2E}" type="slidenum">
              <a:rPr lang="es-ES" smtClean="0"/>
              <a:t>‹Nº›</a:t>
            </a:fld>
            <a:endParaRPr lang="es-ES"/>
          </a:p>
        </p:txBody>
      </p:sp>
    </p:spTree>
    <p:extLst>
      <p:ext uri="{BB962C8B-B14F-4D97-AF65-F5344CB8AC3E}">
        <p14:creationId xmlns:p14="http://schemas.microsoft.com/office/powerpoint/2010/main" val="149764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25/05/2025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46983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2.jpeg"/><Relationship Id="rId5" Type="http://schemas.openxmlformats.org/officeDocument/2006/relationships/diagramQuickStyle" Target="../diagrams/quickStyle1.xml"/><Relationship Id="rId10" Type="http://schemas.openxmlformats.org/officeDocument/2006/relationships/image" Target="../media/image41.jpeg"/><Relationship Id="rId4" Type="http://schemas.openxmlformats.org/officeDocument/2006/relationships/diagramLayout" Target="../diagrams/layout1.xml"/><Relationship Id="rId9"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D18C0B-8026-0F48-D79E-3429E98B1B1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r="-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Texto&#10;&#10;El contenido generado por IA puede ser incorrecto.">
            <a:extLst>
              <a:ext uri="{FF2B5EF4-FFF2-40B4-BE49-F238E27FC236}">
                <a16:creationId xmlns:a16="http://schemas.microsoft.com/office/drawing/2014/main" id="{231BD3CD-B778-ECF1-306C-B89C912CED8F}"/>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rcRect b="18794"/>
          <a:stretch>
            <a:fill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5" name="Imagen 4" descr="Un dibujo de una persona&#10;&#10;El contenido generado por IA puede ser incorrecto.">
            <a:extLst>
              <a:ext uri="{FF2B5EF4-FFF2-40B4-BE49-F238E27FC236}">
                <a16:creationId xmlns:a16="http://schemas.microsoft.com/office/drawing/2014/main" id="{112F59F9-DB10-9E71-1C8A-360AA7EDDF9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rcRect l="1347" r="1009"/>
          <a:stretch/>
        </p:blipFill>
        <p:spPr>
          <a:xfrm>
            <a:off x="6667495" y="1"/>
            <a:ext cx="5524505" cy="6857999"/>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8C09CC56-49B4-A20B-8477-8DC3DCF23C1C}"/>
              </a:ext>
            </a:extLst>
          </p:cNvPr>
          <p:cNvSpPr txBox="1"/>
          <p:nvPr/>
        </p:nvSpPr>
        <p:spPr>
          <a:xfrm>
            <a:off x="438157" y="155840"/>
            <a:ext cx="5524505" cy="2590801"/>
          </a:xfrm>
          <a:prstGeom prst="rect">
            <a:avLst/>
          </a:prstGeom>
          <a:noFill/>
        </p:spPr>
        <p:txBody>
          <a:bodyPr wrap="square" rtlCol="0">
            <a:prstTxWarp prst="textTriangle">
              <a:avLst>
                <a:gd name="adj" fmla="val 30666"/>
              </a:avLst>
            </a:prstTxWarp>
            <a:spAutoFit/>
            <a:scene3d>
              <a:camera prst="orthographicFront"/>
              <a:lightRig rig="sunset" dir="t"/>
            </a:scene3d>
            <a:sp3d extrusionH="57150">
              <a:bevelT w="82550" h="38100" prst="coolSlant"/>
            </a:sp3d>
          </a:bodyPr>
          <a:lstStyle/>
          <a:p>
            <a:pPr algn="ctr"/>
            <a:r>
              <a:rPr lang="es-ES" sz="6000" b="1" dirty="0">
                <a:ln w="13462">
                  <a:solidFill>
                    <a:schemeClr val="bg1"/>
                  </a:solidFill>
                  <a:prstDash val="solid"/>
                </a:ln>
                <a:solidFill>
                  <a:srgbClr val="7030A0"/>
                </a:solidFill>
                <a:effectLst>
                  <a:outerShdw dist="38100" dir="2700000" algn="bl" rotWithShape="0">
                    <a:schemeClr val="accent6">
                      <a:lumMod val="75000"/>
                    </a:schemeClr>
                  </a:outerShdw>
                </a:effectLst>
              </a:rPr>
              <a:t>RUT</a:t>
            </a:r>
          </a:p>
          <a:p>
            <a:pPr algn="ctr"/>
            <a:r>
              <a:rPr lang="es-ES" sz="6000" b="1" dirty="0">
                <a:ln w="13462">
                  <a:solidFill>
                    <a:schemeClr val="bg1"/>
                  </a:solidFill>
                  <a:prstDash val="solid"/>
                </a:ln>
                <a:solidFill>
                  <a:srgbClr val="7030A0"/>
                </a:solidFill>
                <a:effectLst>
                  <a:outerShdw dist="38100" dir="2700000" algn="bl" rotWithShape="0">
                    <a:schemeClr val="accent6">
                      <a:lumMod val="75000"/>
                    </a:schemeClr>
                  </a:outerShdw>
                </a:effectLst>
              </a:rPr>
              <a:t>Y</a:t>
            </a:r>
          </a:p>
          <a:p>
            <a:pPr algn="ctr"/>
            <a:r>
              <a:rPr lang="es-ES" sz="6000" b="1" dirty="0">
                <a:ln w="13462">
                  <a:solidFill>
                    <a:schemeClr val="bg1"/>
                  </a:solidFill>
                  <a:prstDash val="solid"/>
                </a:ln>
                <a:solidFill>
                  <a:srgbClr val="7030A0"/>
                </a:solidFill>
                <a:effectLst>
                  <a:outerShdw dist="38100" dir="2700000" algn="bl" rotWithShape="0">
                    <a:schemeClr val="accent6">
                      <a:lumMod val="75000"/>
                    </a:schemeClr>
                  </a:outerShdw>
                </a:effectLst>
              </a:rPr>
              <a:t>ESTER</a:t>
            </a:r>
          </a:p>
        </p:txBody>
      </p:sp>
      <p:sp>
        <p:nvSpPr>
          <p:cNvPr id="6" name="CuadroTexto 5">
            <a:extLst>
              <a:ext uri="{FF2B5EF4-FFF2-40B4-BE49-F238E27FC236}">
                <a16:creationId xmlns:a16="http://schemas.microsoft.com/office/drawing/2014/main" id="{28A32DB3-13FB-8CC9-4E68-42C5C3AEB347}"/>
              </a:ext>
            </a:extLst>
          </p:cNvPr>
          <p:cNvSpPr txBox="1"/>
          <p:nvPr/>
        </p:nvSpPr>
        <p:spPr>
          <a:xfrm>
            <a:off x="6667495" y="6519447"/>
            <a:ext cx="3648883" cy="338554"/>
          </a:xfrm>
          <a:prstGeom prst="rect">
            <a:avLst/>
          </a:prstGeom>
          <a:noFill/>
        </p:spPr>
        <p:txBody>
          <a:bodyPr wrap="none" rtlCol="0">
            <a:spAutoFit/>
          </a:bodyPr>
          <a:lstStyle/>
          <a:p>
            <a:r>
              <a:rPr lang="es-ES" sz="1600" b="1" dirty="0">
                <a:solidFill>
                  <a:schemeClr val="accent5">
                    <a:lumMod val="40000"/>
                    <a:lumOff val="60000"/>
                  </a:schemeClr>
                </a:solidFill>
                <a:effectLst>
                  <a:outerShdw blurRad="38100" dist="38100" dir="2700000" algn="tl">
                    <a:srgbClr val="000000">
                      <a:alpha val="43137"/>
                    </a:srgbClr>
                  </a:outerShdw>
                </a:effectLst>
              </a:rPr>
              <a:t>Lección 11 para el 14 de junio de 2025</a:t>
            </a:r>
          </a:p>
        </p:txBody>
      </p:sp>
    </p:spTree>
    <p:extLst>
      <p:ext uri="{BB962C8B-B14F-4D97-AF65-F5344CB8AC3E}">
        <p14:creationId xmlns:p14="http://schemas.microsoft.com/office/powerpoint/2010/main" val="11305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4000" b="-2000"/>
          </a:stretch>
        </a:blipFill>
        <a:effectLst/>
      </p:bgPr>
    </p:bg>
    <p:spTree>
      <p:nvGrpSpPr>
        <p:cNvPr id="1" name="">
          <a:extLst>
            <a:ext uri="{FF2B5EF4-FFF2-40B4-BE49-F238E27FC236}">
              <a16:creationId xmlns:a16="http://schemas.microsoft.com/office/drawing/2014/main" id="{A0398C3D-040C-71EE-DF7F-DE995D31EA2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33ECA1-8102-BF31-2F79-E42F92A33F70}"/>
              </a:ext>
            </a:extLst>
          </p:cNvPr>
          <p:cNvSpPr txBox="1"/>
          <p:nvPr/>
        </p:nvSpPr>
        <p:spPr>
          <a:xfrm>
            <a:off x="0" y="-38912"/>
            <a:ext cx="12191999" cy="769441"/>
          </a:xfrm>
          <a:prstGeom prst="rect">
            <a:avLst/>
          </a:prstGeom>
          <a:noFill/>
        </p:spPr>
        <p:txBody>
          <a:bodyPr wrap="square">
            <a:spAutoFit/>
          </a:bodyPr>
          <a:lstStyle/>
          <a:p>
            <a:pPr algn="ctr"/>
            <a:r>
              <a:rPr lang="es-ES" sz="4400" b="1" spc="600" dirty="0">
                <a:ln w="9525">
                  <a:solidFill>
                    <a:schemeClr val="tx1"/>
                  </a:solidFill>
                  <a:prstDash val="solid"/>
                </a:ln>
                <a:solidFill>
                  <a:schemeClr val="accent3">
                    <a:lumMod val="75000"/>
                  </a:schemeClr>
                </a:solidFill>
                <a:effectLst>
                  <a:outerShdw blurRad="12700" dist="38100" dir="2700000" algn="tl" rotWithShape="0">
                    <a:schemeClr val="accent5">
                      <a:lumMod val="60000"/>
                      <a:lumOff val="40000"/>
                    </a:schemeClr>
                  </a:outerShdw>
                </a:effectLst>
              </a:rPr>
              <a:t>EL CONFLICTO</a:t>
            </a:r>
          </a:p>
        </p:txBody>
      </p:sp>
      <p:sp>
        <p:nvSpPr>
          <p:cNvPr id="5" name="CuadroTexto 4">
            <a:extLst>
              <a:ext uri="{FF2B5EF4-FFF2-40B4-BE49-F238E27FC236}">
                <a16:creationId xmlns:a16="http://schemas.microsoft.com/office/drawing/2014/main" id="{5DE27D80-41FD-601D-2752-8B5BEDC6F323}"/>
              </a:ext>
            </a:extLst>
          </p:cNvPr>
          <p:cNvSpPr txBox="1"/>
          <p:nvPr/>
        </p:nvSpPr>
        <p:spPr>
          <a:xfrm>
            <a:off x="1" y="546012"/>
            <a:ext cx="12191998" cy="923330"/>
          </a:xfrm>
          <a:prstGeom prst="rect">
            <a:avLst/>
          </a:prstGeom>
          <a:noFill/>
        </p:spPr>
        <p:txBody>
          <a:bodyPr wrap="square">
            <a:spAutoFit/>
          </a:bodyPr>
          <a:lstStyle/>
          <a:p>
            <a:pPr algn="ctr"/>
            <a:r>
              <a:rPr lang="es-ES"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“Y fueron enviadas cartas por medio de correos a todas las provincias del rey, con la orden de destruir, matar y exterminar a todos los judíos, jóvenes y ancianos, niños y mujeres, en un mismo día, en el día trece del mes duodécimo, que es el mes de </a:t>
            </a:r>
            <a:r>
              <a:rPr lang="es-ES" b="1" dirty="0" err="1">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Adar</a:t>
            </a:r>
            <a:r>
              <a:rPr lang="es-ES"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 y de apoderarse de sus bienes” </a:t>
            </a:r>
            <a:r>
              <a:rPr lang="es-ES" sz="1400"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rPr>
              <a:t>(Ester 3:13)</a:t>
            </a:r>
            <a:endParaRPr lang="es-ES" b="1" dirty="0">
              <a:solidFill>
                <a:schemeClr val="accent6">
                  <a:lumMod val="40000"/>
                  <a:lumOff val="60000"/>
                </a:schemeClr>
              </a:solidFill>
              <a:effectLst>
                <a:glow rad="127000">
                  <a:srgbClr val="5526B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DA31C25-0C4A-466C-168E-29C72B9041C8}"/>
              </a:ext>
            </a:extLst>
          </p:cNvPr>
          <p:cNvSpPr txBox="1"/>
          <p:nvPr/>
        </p:nvSpPr>
        <p:spPr>
          <a:xfrm>
            <a:off x="247650" y="1459914"/>
            <a:ext cx="8991601" cy="400110"/>
          </a:xfrm>
          <a:prstGeom prst="rect">
            <a:avLst/>
          </a:prstGeom>
          <a:noFill/>
        </p:spPr>
        <p:txBody>
          <a:bodyPr wrap="square" rtlCol="0">
            <a:spAutoFit/>
          </a:bodyPr>
          <a:lstStyle/>
          <a:p>
            <a:pPr>
              <a:spcBef>
                <a:spcPts val="600"/>
              </a:spcBef>
            </a:pPr>
            <a:r>
              <a:rPr lang="es-ES" sz="2000" b="1" dirty="0"/>
              <a:t>Pensemos en el libro de Ester como un símbolo del tiempo del fin:</a:t>
            </a:r>
          </a:p>
        </p:txBody>
      </p:sp>
      <p:graphicFrame>
        <p:nvGraphicFramePr>
          <p:cNvPr id="2" name="Diagrama 1">
            <a:extLst>
              <a:ext uri="{FF2B5EF4-FFF2-40B4-BE49-F238E27FC236}">
                <a16:creationId xmlns:a16="http://schemas.microsoft.com/office/drawing/2014/main" id="{55D9A1A1-F067-54C9-E59C-3746C6791399}"/>
              </a:ext>
            </a:extLst>
          </p:cNvPr>
          <p:cNvGraphicFramePr/>
          <p:nvPr>
            <p:extLst>
              <p:ext uri="{D42A27DB-BD31-4B8C-83A1-F6EECF244321}">
                <p14:modId xmlns:p14="http://schemas.microsoft.com/office/powerpoint/2010/main" val="32940447"/>
              </p:ext>
            </p:extLst>
          </p:nvPr>
        </p:nvGraphicFramePr>
        <p:xfrm>
          <a:off x="101735" y="1862460"/>
          <a:ext cx="695325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90B38B3-B5B7-830E-8BC5-38A3711AC9F0}"/>
              </a:ext>
            </a:extLst>
          </p:cNvPr>
          <p:cNvSpPr txBox="1"/>
          <p:nvPr/>
        </p:nvSpPr>
        <p:spPr>
          <a:xfrm>
            <a:off x="247650" y="3809862"/>
            <a:ext cx="9686037" cy="707886"/>
          </a:xfrm>
          <a:prstGeom prst="rect">
            <a:avLst/>
          </a:prstGeom>
          <a:noFill/>
        </p:spPr>
        <p:txBody>
          <a:bodyPr wrap="square" rtlCol="0">
            <a:spAutoFit/>
          </a:bodyPr>
          <a:lstStyle/>
          <a:p>
            <a:pPr>
              <a:spcBef>
                <a:spcPts val="600"/>
              </a:spcBef>
            </a:pPr>
            <a:r>
              <a:rPr lang="es-ES" sz="2000" b="1" dirty="0"/>
              <a:t>Amán recibe autoridad sobre el reino de Persia, y todos le adoran, excepto el judío Mardoqueo. Enterado de esto, decide matar a todos los judíos (</a:t>
            </a:r>
            <a:r>
              <a:rPr lang="es-ES" sz="2000" b="1" dirty="0" err="1"/>
              <a:t>Est</a:t>
            </a:r>
            <a:r>
              <a:rPr lang="es-ES" sz="2000" b="1" dirty="0"/>
              <a:t>. 3:1-6).</a:t>
            </a:r>
          </a:p>
        </p:txBody>
      </p:sp>
      <p:pic>
        <p:nvPicPr>
          <p:cNvPr id="4" name="Imagen 3" descr="Un grupo de personas disfrazadas&#10;&#10;El contenido generado por IA puede ser incorrecto.">
            <a:extLst>
              <a:ext uri="{FF2B5EF4-FFF2-40B4-BE49-F238E27FC236}">
                <a16:creationId xmlns:a16="http://schemas.microsoft.com/office/drawing/2014/main" id="{91CF8F16-BF5D-2B21-98A2-52876B1FF97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5688" r="5688"/>
          <a:stretch/>
        </p:blipFill>
        <p:spPr>
          <a:xfrm>
            <a:off x="7169532" y="1841182"/>
            <a:ext cx="2225115"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0" name="Imagen 9" descr="Un grupo de personas frente a una estatua&#10;&#10;El contenido generado por IA puede ser incorrecto.">
            <a:extLst>
              <a:ext uri="{FF2B5EF4-FFF2-40B4-BE49-F238E27FC236}">
                <a16:creationId xmlns:a16="http://schemas.microsoft.com/office/drawing/2014/main" id="{008481CF-5A7E-9F06-124C-8BCC515AE637}"/>
              </a:ext>
            </a:extLst>
          </p:cNvPr>
          <p:cNvPicPr>
            <a:picLocks noChangeAspect="1"/>
          </p:cNvPicPr>
          <p:nvPr/>
        </p:nvPicPr>
        <p:blipFill rotWithShape="1">
          <a:blip r:embed="rId9">
            <a:extLst>
              <a:ext uri="{28A0092B-C50C-407E-A947-70E740481C1C}">
                <a14:useLocalDpi xmlns:a14="http://schemas.microsoft.com/office/drawing/2010/main"/>
              </a:ext>
            </a:extLst>
          </a:blip>
          <a:srcRect l="5688" r="5688"/>
          <a:stretch/>
        </p:blipFill>
        <p:spPr>
          <a:xfrm>
            <a:off x="9550043" y="1841182"/>
            <a:ext cx="2493878" cy="1883062"/>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pic>
        <p:nvPicPr>
          <p:cNvPr id="12" name="Imagen 11" descr="Pintura de una persona con un vestido verde&#10;&#10;El contenido generado por IA puede ser incorrecto.">
            <a:extLst>
              <a:ext uri="{FF2B5EF4-FFF2-40B4-BE49-F238E27FC236}">
                <a16:creationId xmlns:a16="http://schemas.microsoft.com/office/drawing/2014/main" id="{C5AEE56A-4674-61B0-A4AA-D54E636F78D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060353" y="3835522"/>
            <a:ext cx="1969713" cy="2870250"/>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id="{E097FABC-5B47-6864-4C7D-50CEB7119CC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61934" y="4669629"/>
            <a:ext cx="3048000" cy="1950720"/>
          </a:xfrm>
          <a:prstGeom prst="rect">
            <a:avLst/>
          </a:prstGeom>
          <a:solidFill>
            <a:srgbClr val="FFFFFF">
              <a:shade val="85000"/>
            </a:srgbClr>
          </a:solidFill>
          <a:ln w="88900" cap="sq">
            <a:gradFill>
              <a:gsLst>
                <a:gs pos="0">
                  <a:srgbClr val="C00000"/>
                </a:gs>
                <a:gs pos="41000">
                  <a:schemeClr val="accent2">
                    <a:lumMod val="20000"/>
                    <a:lumOff val="80000"/>
                  </a:schemeClr>
                </a:gs>
                <a:gs pos="61000">
                  <a:schemeClr val="accent6">
                    <a:lumMod val="20000"/>
                    <a:lumOff val="80000"/>
                  </a:schemeClr>
                </a:gs>
                <a:gs pos="100000">
                  <a:schemeClr val="accent6">
                    <a:lumMod val="50000"/>
                  </a:schemeClr>
                </a:gs>
              </a:gsLst>
              <a:lin ang="10800000" scaled="0"/>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B8846E64-A7FE-64FA-E90A-D6BEB7648BC0}"/>
              </a:ext>
            </a:extLst>
          </p:cNvPr>
          <p:cNvSpPr txBox="1"/>
          <p:nvPr/>
        </p:nvSpPr>
        <p:spPr>
          <a:xfrm>
            <a:off x="3301853" y="4483133"/>
            <a:ext cx="6662760" cy="1015663"/>
          </a:xfrm>
          <a:prstGeom prst="rect">
            <a:avLst/>
          </a:prstGeom>
          <a:noFill/>
        </p:spPr>
        <p:txBody>
          <a:bodyPr wrap="square">
            <a:spAutoFit/>
          </a:bodyPr>
          <a:lstStyle/>
          <a:p>
            <a:pPr>
              <a:spcBef>
                <a:spcPts val="600"/>
              </a:spcBef>
            </a:pPr>
            <a:r>
              <a:rPr lang="es-ES" sz="2000" b="1" dirty="0"/>
              <a:t>En el tiempo del fin, Satanás exigirá ser adorado a través de diversos poderes políticos y religiosos. Aquel que no acepte, deberá morir (Ap. 13:14-15).</a:t>
            </a:r>
          </a:p>
        </p:txBody>
      </p:sp>
      <p:sp>
        <p:nvSpPr>
          <p:cNvPr id="9" name="CuadroTexto 8">
            <a:extLst>
              <a:ext uri="{FF2B5EF4-FFF2-40B4-BE49-F238E27FC236}">
                <a16:creationId xmlns:a16="http://schemas.microsoft.com/office/drawing/2014/main" id="{0DAF644E-7ED3-010E-ECC0-89A1FA2AF479}"/>
              </a:ext>
            </a:extLst>
          </p:cNvPr>
          <p:cNvSpPr txBox="1"/>
          <p:nvPr/>
        </p:nvSpPr>
        <p:spPr>
          <a:xfrm>
            <a:off x="3301853" y="5480252"/>
            <a:ext cx="6662760" cy="1323439"/>
          </a:xfrm>
          <a:prstGeom prst="rect">
            <a:avLst/>
          </a:prstGeom>
          <a:noFill/>
        </p:spPr>
        <p:txBody>
          <a:bodyPr wrap="square">
            <a:spAutoFit/>
          </a:bodyPr>
          <a:lstStyle/>
          <a:p>
            <a:pPr>
              <a:spcBef>
                <a:spcPts val="600"/>
              </a:spcBef>
            </a:pPr>
            <a:r>
              <a:rPr lang="es-ES" sz="2000" b="1" dirty="0"/>
              <a:t>Un pequeño grupo, a pesar del decreto de muerte, decidirá seguir adorando al Creador en el día que Él señaló, y no en el día en que Satanás quiere que se haga (</a:t>
            </a:r>
            <a:r>
              <a:rPr lang="es-ES" sz="2000" b="1" dirty="0" err="1"/>
              <a:t>Éx</a:t>
            </a:r>
            <a:r>
              <a:rPr lang="es-ES" sz="2000" b="1" dirty="0"/>
              <a:t>. 20:8-11; Ap. 14:7).</a:t>
            </a:r>
          </a:p>
        </p:txBody>
      </p:sp>
    </p:spTree>
    <p:extLst>
      <p:ext uri="{BB962C8B-B14F-4D97-AF65-F5344CB8AC3E}">
        <p14:creationId xmlns:p14="http://schemas.microsoft.com/office/powerpoint/2010/main" val="4632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52CC2B43-355A-4787-B78E-84CE1D72FE3B}"/>
                                            </p:graphicEl>
                                          </p:spTgt>
                                        </p:tgtEl>
                                        <p:attrNameLst>
                                          <p:attrName>style.visibility</p:attrName>
                                        </p:attrNameLst>
                                      </p:cBhvr>
                                      <p:to>
                                        <p:strVal val="visible"/>
                                      </p:to>
                                    </p:set>
                                    <p:anim calcmode="lin" valueType="num">
                                      <p:cBhvr>
                                        <p:cTn id="28" dur="500" fill="hold"/>
                                        <p:tgtEl>
                                          <p:spTgt spid="2">
                                            <p:graphicEl>
                                              <a:dgm id="{52CC2B43-355A-4787-B78E-84CE1D72FE3B}"/>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52CC2B43-355A-4787-B78E-84CE1D72FE3B}"/>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52CC2B43-355A-4787-B78E-84CE1D72FE3B}"/>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52CC2B43-355A-4787-B78E-84CE1D72FE3B}"/>
                                            </p:graphicEl>
                                          </p:spTgt>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F54C511-62BD-41D6-B118-0FE54AC91D9A}"/>
                                            </p:graphicEl>
                                          </p:spTgt>
                                        </p:tgtEl>
                                        <p:attrNameLst>
                                          <p:attrName>style.visibility</p:attrName>
                                        </p:attrNameLst>
                                      </p:cBhvr>
                                      <p:to>
                                        <p:strVal val="visible"/>
                                      </p:to>
                                    </p:set>
                                    <p:animEffect transition="in" filter="wipe(left)">
                                      <p:cBhvr>
                                        <p:cTn id="35" dur="500"/>
                                        <p:tgtEl>
                                          <p:spTgt spid="2">
                                            <p:graphicEl>
                                              <a:dgm id="{5F54C511-62BD-41D6-B118-0FE54AC91D9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2">
                                            <p:graphicEl>
                                              <a:dgm id="{1919FEAF-6291-41E1-BAF2-043D3FEDCC1F}"/>
                                            </p:graphicEl>
                                          </p:spTgt>
                                        </p:tgtEl>
                                        <p:attrNameLst>
                                          <p:attrName>style.visibility</p:attrName>
                                        </p:attrNameLst>
                                      </p:cBhvr>
                                      <p:to>
                                        <p:strVal val="visible"/>
                                      </p:to>
                                    </p:set>
                                    <p:anim calcmode="lin" valueType="num">
                                      <p:cBhvr>
                                        <p:cTn id="40" dur="500" fill="hold"/>
                                        <p:tgtEl>
                                          <p:spTgt spid="2">
                                            <p:graphicEl>
                                              <a:dgm id="{1919FEAF-6291-41E1-BAF2-043D3FEDCC1F}"/>
                                            </p:graphicEl>
                                          </p:spTgt>
                                        </p:tgtEl>
                                        <p:attrNameLst>
                                          <p:attrName>ppt_x</p:attrName>
                                        </p:attrNameLst>
                                      </p:cBhvr>
                                      <p:tavLst>
                                        <p:tav tm="0">
                                          <p:val>
                                            <p:strVal val="#ppt_x-#ppt_w/2"/>
                                          </p:val>
                                        </p:tav>
                                        <p:tav tm="100000">
                                          <p:val>
                                            <p:strVal val="#ppt_x"/>
                                          </p:val>
                                        </p:tav>
                                      </p:tavLst>
                                    </p:anim>
                                    <p:anim calcmode="lin" valueType="num">
                                      <p:cBhvr>
                                        <p:cTn id="41" dur="500" fill="hold"/>
                                        <p:tgtEl>
                                          <p:spTgt spid="2">
                                            <p:graphicEl>
                                              <a:dgm id="{1919FEAF-6291-41E1-BAF2-043D3FEDCC1F}"/>
                                            </p:graphicEl>
                                          </p:spTgt>
                                        </p:tgtEl>
                                        <p:attrNameLst>
                                          <p:attrName>ppt_y</p:attrName>
                                        </p:attrNameLst>
                                      </p:cBhvr>
                                      <p:tavLst>
                                        <p:tav tm="0">
                                          <p:val>
                                            <p:strVal val="#ppt_y"/>
                                          </p:val>
                                        </p:tav>
                                        <p:tav tm="100000">
                                          <p:val>
                                            <p:strVal val="#ppt_y"/>
                                          </p:val>
                                        </p:tav>
                                      </p:tavLst>
                                    </p:anim>
                                    <p:anim calcmode="lin" valueType="num">
                                      <p:cBhvr>
                                        <p:cTn id="42" dur="500" fill="hold"/>
                                        <p:tgtEl>
                                          <p:spTgt spid="2">
                                            <p:graphicEl>
                                              <a:dgm id="{1919FEAF-6291-41E1-BAF2-043D3FEDCC1F}"/>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1919FEAF-6291-41E1-BAF2-043D3FEDCC1F}"/>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54D2E94B-A0E8-4067-880F-65A3F7FCF369}"/>
                                            </p:graphicEl>
                                          </p:spTgt>
                                        </p:tgtEl>
                                        <p:attrNameLst>
                                          <p:attrName>style.visibility</p:attrName>
                                        </p:attrNameLst>
                                      </p:cBhvr>
                                      <p:to>
                                        <p:strVal val="visible"/>
                                      </p:to>
                                    </p:set>
                                    <p:animEffect transition="in" filter="wipe(left)">
                                      <p:cBhvr>
                                        <p:cTn id="47" dur="500"/>
                                        <p:tgtEl>
                                          <p:spTgt spid="2">
                                            <p:graphicEl>
                                              <a:dgm id="{54D2E94B-A0E8-4067-880F-65A3F7FCF36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2">
                                            <p:graphicEl>
                                              <a:dgm id="{30692D15-3FA9-46F5-9CF7-70475C50662A}"/>
                                            </p:graphicEl>
                                          </p:spTgt>
                                        </p:tgtEl>
                                        <p:attrNameLst>
                                          <p:attrName>style.visibility</p:attrName>
                                        </p:attrNameLst>
                                      </p:cBhvr>
                                      <p:to>
                                        <p:strVal val="visible"/>
                                      </p:to>
                                    </p:set>
                                    <p:anim calcmode="lin" valueType="num">
                                      <p:cBhvr>
                                        <p:cTn id="52" dur="500" fill="hold"/>
                                        <p:tgtEl>
                                          <p:spTgt spid="2">
                                            <p:graphicEl>
                                              <a:dgm id="{30692D15-3FA9-46F5-9CF7-70475C50662A}"/>
                                            </p:graphicEl>
                                          </p:spTgt>
                                        </p:tgtEl>
                                        <p:attrNameLst>
                                          <p:attrName>ppt_x</p:attrName>
                                        </p:attrNameLst>
                                      </p:cBhvr>
                                      <p:tavLst>
                                        <p:tav tm="0">
                                          <p:val>
                                            <p:strVal val="#ppt_x-#ppt_w/2"/>
                                          </p:val>
                                        </p:tav>
                                        <p:tav tm="100000">
                                          <p:val>
                                            <p:strVal val="#ppt_x"/>
                                          </p:val>
                                        </p:tav>
                                      </p:tavLst>
                                    </p:anim>
                                    <p:anim calcmode="lin" valueType="num">
                                      <p:cBhvr>
                                        <p:cTn id="53" dur="500" fill="hold"/>
                                        <p:tgtEl>
                                          <p:spTgt spid="2">
                                            <p:graphicEl>
                                              <a:dgm id="{30692D15-3FA9-46F5-9CF7-70475C50662A}"/>
                                            </p:graphicEl>
                                          </p:spTgt>
                                        </p:tgtEl>
                                        <p:attrNameLst>
                                          <p:attrName>ppt_y</p:attrName>
                                        </p:attrNameLst>
                                      </p:cBhvr>
                                      <p:tavLst>
                                        <p:tav tm="0">
                                          <p:val>
                                            <p:strVal val="#ppt_y"/>
                                          </p:val>
                                        </p:tav>
                                        <p:tav tm="100000">
                                          <p:val>
                                            <p:strVal val="#ppt_y"/>
                                          </p:val>
                                        </p:tav>
                                      </p:tavLst>
                                    </p:anim>
                                    <p:anim calcmode="lin" valueType="num">
                                      <p:cBhvr>
                                        <p:cTn id="54" dur="500" fill="hold"/>
                                        <p:tgtEl>
                                          <p:spTgt spid="2">
                                            <p:graphicEl>
                                              <a:dgm id="{30692D15-3FA9-46F5-9CF7-70475C50662A}"/>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0692D15-3FA9-46F5-9CF7-70475C50662A}"/>
                                            </p:graphicEl>
                                          </p:spTgt>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9E14E609-A74C-49F6-8FAB-9ED35A27AD93}"/>
                                            </p:graphicEl>
                                          </p:spTgt>
                                        </p:tgtEl>
                                        <p:attrNameLst>
                                          <p:attrName>style.visibility</p:attrName>
                                        </p:attrNameLst>
                                      </p:cBhvr>
                                      <p:to>
                                        <p:strVal val="visible"/>
                                      </p:to>
                                    </p:set>
                                    <p:animEffect transition="in" filter="wipe(left)">
                                      <p:cBhvr>
                                        <p:cTn id="59" dur="500"/>
                                        <p:tgtEl>
                                          <p:spTgt spid="2">
                                            <p:graphicEl>
                                              <a:dgm id="{9E14E609-A74C-49F6-8FAB-9ED35A27AD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strips(upRight)">
                                      <p:cBhvr>
                                        <p:cTn id="64" dur="500"/>
                                        <p:tgtEl>
                                          <p:spTgt spid="4"/>
                                        </p:tgtEl>
                                      </p:cBhvr>
                                    </p:animEffect>
                                  </p:childTnLst>
                                </p:cTn>
                              </p:par>
                            </p:childTnLst>
                          </p:cTn>
                        </p:par>
                        <p:par>
                          <p:cTn id="65" fill="hold">
                            <p:stCondLst>
                              <p:cond delay="500"/>
                            </p:stCondLst>
                            <p:childTnLst>
                              <p:par>
                                <p:cTn id="66" presetID="18" presetClass="entr" presetSubtype="3"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strips(upRight)">
                                      <p:cBhvr>
                                        <p:cTn id="68" dur="500"/>
                                        <p:tgtEl>
                                          <p:spTgt spid="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randombar(horizontal)">
                                      <p:cBhvr>
                                        <p:cTn id="77" dur="500"/>
                                        <p:tgtEl>
                                          <p:spTgt spid="16"/>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0" presetID="37"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900" decel="100000" fill="hold"/>
                                        <p:tgtEl>
                                          <p:spTgt spid="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7AE492-F819-0841-8404-2F51CFBC48C0}"/>
              </a:ext>
            </a:extLst>
          </p:cNvPr>
          <p:cNvSpPr txBox="1"/>
          <p:nvPr/>
        </p:nvSpPr>
        <p:spPr>
          <a:xfrm>
            <a:off x="0" y="-29184"/>
            <a:ext cx="12192000"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50800" dist="50800" dir="3000000" algn="ctr" rotWithShape="0">
                    <a:schemeClr val="tx1"/>
                  </a:outerShdw>
                </a:effectLst>
              </a:rPr>
              <a:t>LA HORA DECISIVA</a:t>
            </a:r>
          </a:p>
        </p:txBody>
      </p:sp>
      <p:sp>
        <p:nvSpPr>
          <p:cNvPr id="5" name="CuadroTexto 4">
            <a:extLst>
              <a:ext uri="{FF2B5EF4-FFF2-40B4-BE49-F238E27FC236}">
                <a16:creationId xmlns:a16="http://schemas.microsoft.com/office/drawing/2014/main" id="{1AA6CF3F-23A2-0A98-8583-33C0DB3DA41F}"/>
              </a:ext>
            </a:extLst>
          </p:cNvPr>
          <p:cNvSpPr txBox="1"/>
          <p:nvPr/>
        </p:nvSpPr>
        <p:spPr>
          <a:xfrm>
            <a:off x="1" y="604748"/>
            <a:ext cx="12192000" cy="861774"/>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“Porque si callas absolutamente en este tiempo, respiro y liberación vendrá de alguna otra parte para los judíos; mas tú y la casa de tu padre pereceréis. ¿Y quién sabe si para esta hora has llegado al reino?”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(Ester 4:14)</a:t>
            </a:r>
          </a:p>
        </p:txBody>
      </p:sp>
      <p:sp>
        <p:nvSpPr>
          <p:cNvPr id="6" name="CuadroTexto 5">
            <a:extLst>
              <a:ext uri="{FF2B5EF4-FFF2-40B4-BE49-F238E27FC236}">
                <a16:creationId xmlns:a16="http://schemas.microsoft.com/office/drawing/2014/main" id="{457D59D9-0CE8-30A2-1390-ECF9F24A8C71}"/>
              </a:ext>
            </a:extLst>
          </p:cNvPr>
          <p:cNvSpPr txBox="1"/>
          <p:nvPr/>
        </p:nvSpPr>
        <p:spPr>
          <a:xfrm>
            <a:off x="323849" y="1610410"/>
            <a:ext cx="7584737" cy="1015663"/>
          </a:xfrm>
          <a:prstGeom prst="rect">
            <a:avLst/>
          </a:prstGeom>
          <a:noFill/>
        </p:spPr>
        <p:txBody>
          <a:bodyPr wrap="square" rtlCol="0">
            <a:spAutoFit/>
          </a:bodyPr>
          <a:lstStyle/>
          <a:p>
            <a:pPr>
              <a:spcBef>
                <a:spcPts val="600"/>
              </a:spcBef>
            </a:pPr>
            <a:r>
              <a:rPr lang="es-ES" sz="2000" b="1" dirty="0"/>
              <a:t>Ester era la mujer que Dios había puesto en el lugar indicado en el momento preciso. A pesar de sus miedos iniciales, decidió cumplir su misión, aún a riesgo de su propia vida (</a:t>
            </a:r>
            <a:r>
              <a:rPr lang="es-ES" sz="2000" b="1" dirty="0" err="1"/>
              <a:t>Est</a:t>
            </a:r>
            <a:r>
              <a:rPr lang="es-ES" sz="2000" b="1" dirty="0"/>
              <a:t>. 4:7-16).</a:t>
            </a:r>
          </a:p>
        </p:txBody>
      </p:sp>
      <p:pic>
        <p:nvPicPr>
          <p:cNvPr id="4" name="Imagen 3" descr="Imagen que contiene interior, vestimenta, mujer, ventana&#10;&#10;El contenido generado por IA puede ser incorrecto.">
            <a:extLst>
              <a:ext uri="{FF2B5EF4-FFF2-40B4-BE49-F238E27FC236}">
                <a16:creationId xmlns:a16="http://schemas.microsoft.com/office/drawing/2014/main" id="{53123BE2-900D-4A36-5A33-6BC44DADD4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1485" y="1374189"/>
            <a:ext cx="4159666" cy="5408017"/>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CuadroTexto 7">
            <a:extLst>
              <a:ext uri="{FF2B5EF4-FFF2-40B4-BE49-F238E27FC236}">
                <a16:creationId xmlns:a16="http://schemas.microsoft.com/office/drawing/2014/main" id="{AAD2FD6E-78C9-D6E8-5A7B-9B4F869529EC}"/>
              </a:ext>
            </a:extLst>
          </p:cNvPr>
          <p:cNvSpPr txBox="1"/>
          <p:nvPr/>
        </p:nvSpPr>
        <p:spPr>
          <a:xfrm>
            <a:off x="2696803" y="5008645"/>
            <a:ext cx="5085325" cy="1631216"/>
          </a:xfrm>
          <a:prstGeom prst="rect">
            <a:avLst/>
          </a:prstGeom>
          <a:noFill/>
        </p:spPr>
        <p:txBody>
          <a:bodyPr wrap="square">
            <a:spAutoFit/>
          </a:bodyPr>
          <a:lstStyle/>
          <a:p>
            <a:pPr>
              <a:spcBef>
                <a:spcPts val="600"/>
              </a:spcBef>
            </a:pPr>
            <a:r>
              <a:rPr lang="es-ES" sz="2000" b="1" dirty="0"/>
              <a:t>Finalmente, los judíos fueron liberados y celebraron una gran fiesta: Purim</a:t>
            </a:r>
            <a:br>
              <a:rPr lang="es-ES" sz="2000" b="1" dirty="0"/>
            </a:br>
            <a:r>
              <a:rPr lang="es-ES" sz="2000" b="1" dirty="0"/>
              <a:t>(</a:t>
            </a:r>
            <a:r>
              <a:rPr lang="es-ES" sz="2000" b="1" dirty="0" err="1"/>
              <a:t>Est</a:t>
            </a:r>
            <a:r>
              <a:rPr lang="es-ES" sz="2000" b="1" dirty="0"/>
              <a:t>. 9:20-22). Nuestro “Purim” será una fiesta continua, que no durará solo dos días, sino toda una eternidad (Ap. 7:13-17).</a:t>
            </a:r>
          </a:p>
        </p:txBody>
      </p:sp>
      <p:pic>
        <p:nvPicPr>
          <p:cNvPr id="9" name="Imagen 8">
            <a:extLst>
              <a:ext uri="{FF2B5EF4-FFF2-40B4-BE49-F238E27FC236}">
                <a16:creationId xmlns:a16="http://schemas.microsoft.com/office/drawing/2014/main" id="{A91367F8-24B6-C248-3182-D9561E06D0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452" y="4914939"/>
            <a:ext cx="2708810" cy="1779715"/>
          </a:xfrm>
          <a:prstGeom prst="rect">
            <a:avLst/>
          </a:prstGeom>
          <a:ln w="19050">
            <a:solidFill>
              <a:schemeClr val="accent6">
                <a:lumMod val="5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1584C473-20EE-417A-BFD2-CD9F3DA24571}"/>
              </a:ext>
            </a:extLst>
          </p:cNvPr>
          <p:cNvSpPr txBox="1"/>
          <p:nvPr/>
        </p:nvSpPr>
        <p:spPr>
          <a:xfrm>
            <a:off x="323848" y="3626346"/>
            <a:ext cx="7458279" cy="1323439"/>
          </a:xfrm>
          <a:prstGeom prst="rect">
            <a:avLst/>
          </a:prstGeom>
          <a:noFill/>
        </p:spPr>
        <p:txBody>
          <a:bodyPr wrap="square">
            <a:spAutoFit/>
          </a:bodyPr>
          <a:lstStyle/>
          <a:p>
            <a:pPr>
              <a:spcBef>
                <a:spcPts val="600"/>
              </a:spcBef>
            </a:pPr>
            <a:r>
              <a:rPr lang="es-ES" sz="2000" b="1" dirty="0"/>
              <a:t>Esta iglesia remanente –la Iglesia Adventista–, aunque imperfecta, está llamada a cumplir la misión de Dios en un momento decisivo; a mantenerse fiel a los mandamientos de Dios cuando el mundo entero los pisotee (Ap. 12:17b; 13:15).</a:t>
            </a:r>
          </a:p>
        </p:txBody>
      </p:sp>
      <p:sp>
        <p:nvSpPr>
          <p:cNvPr id="11" name="CuadroTexto 10">
            <a:extLst>
              <a:ext uri="{FF2B5EF4-FFF2-40B4-BE49-F238E27FC236}">
                <a16:creationId xmlns:a16="http://schemas.microsoft.com/office/drawing/2014/main" id="{5CCA0C31-9168-F535-F993-E0CE6A3FDAB4}"/>
              </a:ext>
            </a:extLst>
          </p:cNvPr>
          <p:cNvSpPr txBox="1"/>
          <p:nvPr/>
        </p:nvSpPr>
        <p:spPr>
          <a:xfrm>
            <a:off x="323848" y="2626073"/>
            <a:ext cx="7458278" cy="1015663"/>
          </a:xfrm>
          <a:prstGeom prst="rect">
            <a:avLst/>
          </a:prstGeom>
          <a:noFill/>
        </p:spPr>
        <p:txBody>
          <a:bodyPr wrap="square">
            <a:spAutoFit/>
          </a:bodyPr>
          <a:lstStyle/>
          <a:p>
            <a:pPr>
              <a:spcBef>
                <a:spcPts val="600"/>
              </a:spcBef>
            </a:pPr>
            <a:r>
              <a:rPr lang="es-ES" sz="2000" b="1" dirty="0"/>
              <a:t>Cuando acabó la persecución de la iglesia (1798), Satanás centró su ataque contra una iglesia fiel que estaba surgiendo (Ap. 12:17; ver Ap. 10).</a:t>
            </a:r>
          </a:p>
        </p:txBody>
      </p:sp>
    </p:spTree>
    <p:extLst>
      <p:ext uri="{BB962C8B-B14F-4D97-AF65-F5344CB8AC3E}">
        <p14:creationId xmlns:p14="http://schemas.microsoft.com/office/powerpoint/2010/main" val="16923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900" decel="100000" fill="hold"/>
                                        <p:tgtEl>
                                          <p:spTgt spid="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left)">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build="p"/>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4000"/>
          </a:stretch>
        </a:blipFill>
        <a:effectLst/>
      </p:bgPr>
    </p:bg>
    <p:spTree>
      <p:nvGrpSpPr>
        <p:cNvPr id="1" name="">
          <a:extLst>
            <a:ext uri="{FF2B5EF4-FFF2-40B4-BE49-F238E27FC236}">
              <a16:creationId xmlns:a16="http://schemas.microsoft.com/office/drawing/2014/main" id="{1B5EA275-10FF-2095-DD50-6874989D563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F06DF2-F200-5308-731D-C108423F2B2E}"/>
              </a:ext>
            </a:extLst>
          </p:cNvPr>
          <p:cNvSpPr txBox="1"/>
          <p:nvPr/>
        </p:nvSpPr>
        <p:spPr>
          <a:xfrm>
            <a:off x="3200400" y="710132"/>
            <a:ext cx="8836464" cy="4893647"/>
          </a:xfrm>
          <a:prstGeom prst="rect">
            <a:avLst/>
          </a:prstGeom>
          <a:noFill/>
        </p:spPr>
        <p:txBody>
          <a:bodyPr wrap="square">
            <a:spAutoFit/>
          </a:bodyPr>
          <a:lstStyle/>
          <a:p>
            <a:pPr>
              <a:spcBef>
                <a:spcPts val="600"/>
              </a:spcBef>
            </a:pPr>
            <a:r>
              <a:rPr lang="es-ES" sz="2400" b="1" dirty="0">
                <a:latin typeface="Constantia" panose="02030602050306030303" pitchFamily="18" charset="0"/>
              </a:rPr>
              <a:t>“La historia se repite. La misma mente magistral que maquinó contra los fieles en siglos pasados obra ahora a fin de controlar a las iglesias caídas, para que por medio de ellas él pueda condenar y ejecutar sentencia de muerte sobre aquellos que no adoren el sábado idólatra. Pero, aunque así parezca, no libramos una lucha con seres mortales. No guerreamos contra sangre y carne, sino contra principados, contra poderes, contra gobernadores de las tinieblas de este mundo, contra espíritus impíos en las regiones celestes. Sin embargo, si el pueblo de Dios deposita toda su confianza y su fe en el poder divino, toda estratagema de Satanás será tan ciertamente derrotada en nuestro tiempo, como lo fuera en los días de Mardoqueo”</a:t>
            </a:r>
          </a:p>
        </p:txBody>
      </p:sp>
      <p:sp>
        <p:nvSpPr>
          <p:cNvPr id="4" name="CuadroTexto 3">
            <a:extLst>
              <a:ext uri="{FF2B5EF4-FFF2-40B4-BE49-F238E27FC236}">
                <a16:creationId xmlns:a16="http://schemas.microsoft.com/office/drawing/2014/main" id="{641BF4D5-1F83-0C3D-6221-C319231F74F2}"/>
              </a:ext>
            </a:extLst>
          </p:cNvPr>
          <p:cNvSpPr txBox="1"/>
          <p:nvPr/>
        </p:nvSpPr>
        <p:spPr>
          <a:xfrm>
            <a:off x="7564876" y="5809314"/>
            <a:ext cx="4392164" cy="338554"/>
          </a:xfrm>
          <a:prstGeom prst="rect">
            <a:avLst/>
          </a:prstGeom>
          <a:noFill/>
        </p:spPr>
        <p:txBody>
          <a:bodyPr wrap="none" rtlCol="0">
            <a:spAutoFit/>
          </a:bodyPr>
          <a:lstStyle/>
          <a:p>
            <a:pPr algn="r"/>
            <a:r>
              <a:rPr lang="es-ES" sz="1600" b="1" dirty="0"/>
              <a:t>E. G. W. (El Cristo triunfante, 25 de diciembre)</a:t>
            </a:r>
          </a:p>
        </p:txBody>
      </p:sp>
    </p:spTree>
    <p:extLst>
      <p:ext uri="{BB962C8B-B14F-4D97-AF65-F5344CB8AC3E}">
        <p14:creationId xmlns:p14="http://schemas.microsoft.com/office/powerpoint/2010/main" val="17678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B5CBF-765D-0A61-D3BC-AC4832919F30}"/>
            </a:ext>
          </a:extLst>
        </p:cNvPr>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descr="Mujer con vestido de novia&#10;&#10;Descripción generada automáticamente con confianza media">
            <a:extLst>
              <a:ext uri="{FF2B5EF4-FFF2-40B4-BE49-F238E27FC236}">
                <a16:creationId xmlns:a16="http://schemas.microsoft.com/office/drawing/2014/main" id="{C68FD8B4-4EF4-9352-05E7-92DD05D79C88}"/>
              </a:ext>
            </a:extLst>
          </p:cNvPr>
          <p:cNvPicPr>
            <a:picLocks noChangeAspect="1"/>
          </p:cNvPicPr>
          <p:nvPr/>
        </p:nvPicPr>
        <p:blipFill>
          <a:blip r:embed="rId2">
            <a:extLst>
              <a:ext uri="{28A0092B-C50C-407E-A947-70E740481C1C}">
                <a14:useLocalDpi xmlns:a14="http://schemas.microsoft.com/office/drawing/2010/main"/>
              </a:ext>
            </a:extLst>
          </a:blip>
          <a:srcRect t="12539" r="-1" b="8494"/>
          <a:stretch/>
        </p:blipFill>
        <p:spPr>
          <a:xfrm>
            <a:off x="20" y="431"/>
            <a:ext cx="8115280" cy="6408311"/>
          </a:xfrm>
          <a:prstGeom prst="rect">
            <a:avLst/>
          </a:prstGeom>
        </p:spPr>
      </p:pic>
      <p:sp>
        <p:nvSpPr>
          <p:cNvPr id="23"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C2026A-D7C2-ACAF-ADD2-675B4EAB8CAF}"/>
              </a:ext>
            </a:extLst>
          </p:cNvPr>
          <p:cNvSpPr txBox="1"/>
          <p:nvPr/>
        </p:nvSpPr>
        <p:spPr>
          <a:xfrm>
            <a:off x="8232431" y="35657"/>
            <a:ext cx="3842426" cy="63709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400" b="1" i="0" u="none" strike="noStrike" kern="1200" cap="none" spc="0" normalizeH="0" baseline="0" noProof="0" dirty="0">
                <a:ln w="12700" cmpd="sng">
                  <a:noFill/>
                  <a:prstDash val="solid"/>
                </a:ln>
                <a:solidFill>
                  <a:srgbClr val="723C66"/>
                </a:solidFill>
                <a:effectLst/>
                <a:uLnTx/>
                <a:uFillTx/>
                <a:latin typeface="Comic Sans MS" panose="030F0702030302020204" pitchFamily="66" charset="0"/>
                <a:ea typeface="+mn-ea"/>
                <a:cs typeface="+mn-cs"/>
              </a:rPr>
              <a:t>“Cuando él vio a la reina Ester en el patio, ella obtuvo gracia en sus ojos, y el rey le extendió el cetro de oro que tenía en la mano. Entonces Ester se acercó y tocó la punta del cetro” </a:t>
            </a:r>
          </a:p>
        </p:txBody>
      </p:sp>
      <p:sp>
        <p:nvSpPr>
          <p:cNvPr id="5" name="CuadroTexto 4">
            <a:extLst>
              <a:ext uri="{FF2B5EF4-FFF2-40B4-BE49-F238E27FC236}">
                <a16:creationId xmlns:a16="http://schemas.microsoft.com/office/drawing/2014/main" id="{E93E3E7E-B947-836B-16AA-6A9B5F59E2A9}"/>
              </a:ext>
            </a:extLst>
          </p:cNvPr>
          <p:cNvSpPr txBox="1"/>
          <p:nvPr/>
        </p:nvSpPr>
        <p:spPr>
          <a:xfrm>
            <a:off x="8115296" y="6402169"/>
            <a:ext cx="4076703" cy="461665"/>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DEC33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Ester 5:2</a:t>
            </a:r>
            <a:endParaRPr kumimoji="0" lang="es-ES" sz="2400" b="0" i="0" u="none" strike="noStrike" kern="1200" cap="none" spc="0" normalizeH="0" baseline="0" noProof="0" dirty="0">
              <a:ln>
                <a:noFill/>
              </a:ln>
              <a:solidFill>
                <a:srgbClr val="DEC33D"/>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0344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34000" r="-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DB1C46-98BD-5778-D544-46AAFA745CA0}"/>
              </a:ext>
            </a:extLst>
          </p:cNvPr>
          <p:cNvSpPr txBox="1"/>
          <p:nvPr/>
        </p:nvSpPr>
        <p:spPr>
          <a:xfrm>
            <a:off x="7947692" y="3829050"/>
            <a:ext cx="424430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solidFill>
                  <a:srgbClr val="8005D7"/>
                </a:solidFill>
              </a:rPr>
              <a:t>Rut y el plan de Redención:</a:t>
            </a:r>
          </a:p>
          <a:p>
            <a:pPr lvl="1">
              <a:spcBef>
                <a:spcPts val="600"/>
              </a:spcBef>
            </a:pPr>
            <a:r>
              <a:rPr lang="es-ES" sz="2000" b="1" dirty="0"/>
              <a:t>Lo que se perdió.</a:t>
            </a:r>
          </a:p>
          <a:p>
            <a:pPr lvl="1">
              <a:spcBef>
                <a:spcPts val="600"/>
              </a:spcBef>
            </a:pPr>
            <a:r>
              <a:rPr lang="es-ES" sz="2000" b="1" dirty="0"/>
              <a:t>El Redentor.</a:t>
            </a:r>
          </a:p>
          <a:p>
            <a:pPr lvl="1">
              <a:spcBef>
                <a:spcPts val="600"/>
              </a:spcBef>
            </a:pPr>
            <a:r>
              <a:rPr lang="es-ES" sz="2000" b="1" dirty="0"/>
              <a:t>La Redención.</a:t>
            </a:r>
          </a:p>
          <a:p>
            <a:pPr>
              <a:spcBef>
                <a:spcPts val="1800"/>
              </a:spcBef>
            </a:pPr>
            <a:r>
              <a:rPr lang="es-ES" sz="2000" b="1" dirty="0">
                <a:solidFill>
                  <a:srgbClr val="EA158E"/>
                </a:solidFill>
              </a:rPr>
              <a:t>Ester y el tiempo del fin:</a:t>
            </a:r>
          </a:p>
          <a:p>
            <a:pPr lvl="1">
              <a:spcBef>
                <a:spcPts val="600"/>
              </a:spcBef>
            </a:pPr>
            <a:r>
              <a:rPr lang="es-ES" sz="2000" b="1" dirty="0"/>
              <a:t>El conflicto.</a:t>
            </a:r>
          </a:p>
          <a:p>
            <a:pPr lvl="1">
              <a:spcBef>
                <a:spcPts val="600"/>
              </a:spcBef>
            </a:pPr>
            <a:r>
              <a:rPr lang="es-ES" sz="2000" b="1" dirty="0"/>
              <a:t>La hora decisiva.</a:t>
            </a:r>
          </a:p>
        </p:txBody>
      </p:sp>
      <p:sp>
        <p:nvSpPr>
          <p:cNvPr id="3" name="CuadroTexto 2">
            <a:extLst>
              <a:ext uri="{FF2B5EF4-FFF2-40B4-BE49-F238E27FC236}">
                <a16:creationId xmlns:a16="http://schemas.microsoft.com/office/drawing/2014/main" id="{93C74721-DB83-40CE-FC73-EA3011276EDA}"/>
              </a:ext>
            </a:extLst>
          </p:cNvPr>
          <p:cNvSpPr txBox="1"/>
          <p:nvPr/>
        </p:nvSpPr>
        <p:spPr>
          <a:xfrm>
            <a:off x="533400" y="204797"/>
            <a:ext cx="6162675" cy="1323439"/>
          </a:xfrm>
          <a:prstGeom prst="rect">
            <a:avLst/>
          </a:prstGeom>
          <a:noFill/>
        </p:spPr>
        <p:txBody>
          <a:bodyPr wrap="square" rtlCol="0">
            <a:spAutoFit/>
          </a:bodyPr>
          <a:lstStyle/>
          <a:p>
            <a:pPr>
              <a:spcBef>
                <a:spcPts val="600"/>
              </a:spcBef>
            </a:pPr>
            <a:r>
              <a:rPr lang="es-ES" sz="2000" b="1" dirty="0"/>
              <a:t>Rut y Ester son los dos únicos libros de la Biblia cuyo protagonista principal es una mujer. Dos libros con dos historias impresionantes, de las que podemos aprender importantes lecciones.</a:t>
            </a:r>
          </a:p>
        </p:txBody>
      </p:sp>
      <p:pic>
        <p:nvPicPr>
          <p:cNvPr id="5" name="Imagen 4" descr="Imagen que contiene pintura, tabla, colorido, agua&#10;&#10;El contenido generado por IA puede ser incorrecto.">
            <a:extLst>
              <a:ext uri="{FF2B5EF4-FFF2-40B4-BE49-F238E27FC236}">
                <a16:creationId xmlns:a16="http://schemas.microsoft.com/office/drawing/2014/main" id="{6D0701AB-FDE1-7415-2242-25727E9612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5428" y="166628"/>
            <a:ext cx="2516721" cy="3227858"/>
          </a:xfrm>
          <a:prstGeom prst="snip2DiagRect">
            <a:avLst/>
          </a:prstGeom>
          <a:solidFill>
            <a:srgbClr val="FFFFFF">
              <a:shade val="85000"/>
            </a:srgbClr>
          </a:solidFill>
          <a:ln w="88900" cap="sq">
            <a:solidFill>
              <a:srgbClr val="8005D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persona, hombre, vistiendo, gente&#10;&#10;El contenido generado por IA puede ser incorrecto.">
            <a:extLst>
              <a:ext uri="{FF2B5EF4-FFF2-40B4-BE49-F238E27FC236}">
                <a16:creationId xmlns:a16="http://schemas.microsoft.com/office/drawing/2014/main" id="{67443DEC-97D1-AE35-BD90-FD8D912C5A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3480584"/>
            <a:ext cx="2152649" cy="3172619"/>
          </a:xfrm>
          <a:prstGeom prst="snip2DiagRect">
            <a:avLst>
              <a:gd name="adj1" fmla="val 24779"/>
              <a:gd name="adj2" fmla="val 0"/>
            </a:avLst>
          </a:prstGeom>
          <a:solidFill>
            <a:srgbClr val="FFFFFF">
              <a:shade val="85000"/>
            </a:srgbClr>
          </a:solidFill>
          <a:ln w="88900" cap="sq">
            <a:solidFill>
              <a:srgbClr val="EA158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interior, hombre, tabla, parado&#10;&#10;El contenido generado por IA puede ser incorrecto.">
            <a:extLst>
              <a:ext uri="{FF2B5EF4-FFF2-40B4-BE49-F238E27FC236}">
                <a16:creationId xmlns:a16="http://schemas.microsoft.com/office/drawing/2014/main" id="{4562FAD1-A559-ACE3-E895-2B5DEBE2107D}"/>
              </a:ext>
            </a:extLst>
          </p:cNvPr>
          <p:cNvPicPr>
            <a:picLocks noChangeAspect="1"/>
          </p:cNvPicPr>
          <p:nvPr/>
        </p:nvPicPr>
        <p:blipFill rotWithShape="1">
          <a:blip r:embed="rId5">
            <a:extLst>
              <a:ext uri="{28A0092B-C50C-407E-A947-70E740481C1C}">
                <a14:useLocalDpi xmlns:a14="http://schemas.microsoft.com/office/drawing/2010/main"/>
              </a:ext>
            </a:extLst>
          </a:blip>
          <a:srcRect l="236" t="-266" r="8540" b="266"/>
          <a:stretch/>
        </p:blipFill>
        <p:spPr>
          <a:xfrm>
            <a:off x="9756386" y="166628"/>
            <a:ext cx="2302263" cy="3210788"/>
          </a:xfrm>
          <a:prstGeom prst="snip2DiagRect">
            <a:avLst>
              <a:gd name="adj1" fmla="val 17790"/>
              <a:gd name="adj2" fmla="val 0"/>
            </a:avLst>
          </a:prstGeom>
          <a:solidFill>
            <a:srgbClr val="FFFFFF">
              <a:shade val="85000"/>
            </a:srgbClr>
          </a:solidFill>
          <a:ln w="88900" cap="sq">
            <a:solidFill>
              <a:srgbClr val="CA80F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90A949D-0EC1-7A10-8DA7-7A7C09822A0E}"/>
              </a:ext>
            </a:extLst>
          </p:cNvPr>
          <p:cNvGrpSpPr/>
          <p:nvPr/>
        </p:nvGrpSpPr>
        <p:grpSpPr>
          <a:xfrm>
            <a:off x="2555486" y="3480583"/>
            <a:ext cx="4244308" cy="3172620"/>
            <a:chOff x="2555486" y="3480583"/>
            <a:chExt cx="4244308" cy="3172620"/>
          </a:xfrm>
        </p:grpSpPr>
        <p:pic>
          <p:nvPicPr>
            <p:cNvPr id="13" name="Imagen 12" descr="Un grupo de personas en un atardecer&#10;&#10;El contenido generado por IA puede ser incorrecto.">
              <a:extLst>
                <a:ext uri="{FF2B5EF4-FFF2-40B4-BE49-F238E27FC236}">
                  <a16:creationId xmlns:a16="http://schemas.microsoft.com/office/drawing/2014/main" id="{91C53B0F-2EC0-CE6A-A641-0BE61DEC69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55486" y="3480583"/>
              <a:ext cx="4244308" cy="3172620"/>
            </a:xfrm>
            <a:prstGeom prst="snip2DiagRect">
              <a:avLst/>
            </a:prstGeom>
            <a:solidFill>
              <a:srgbClr val="FFFFFF">
                <a:shade val="85000"/>
              </a:srgbClr>
            </a:solidFill>
            <a:ln w="88900" cap="sq">
              <a:solidFill>
                <a:srgbClr val="F488C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muñeca, pequeño, perro, tabla&#10;&#10;El contenido generado por IA puede ser incorrecto.">
              <a:extLst>
                <a:ext uri="{FF2B5EF4-FFF2-40B4-BE49-F238E27FC236}">
                  <a16:creationId xmlns:a16="http://schemas.microsoft.com/office/drawing/2014/main" id="{96D2493E-DA16-B0FD-6F87-A82A50AB5782}"/>
                </a:ext>
              </a:extLst>
            </p:cNvPr>
            <p:cNvPicPr>
              <a:picLocks noChangeAspect="1"/>
            </p:cNvPicPr>
            <p:nvPr/>
          </p:nvPicPr>
          <p:blipFill>
            <a:blip r:embed="rId7" cstate="print">
              <a:alphaModFix amt="85000"/>
              <a:extLst>
                <a:ext uri="{28A0092B-C50C-407E-A947-70E740481C1C}">
                  <a14:useLocalDpi xmlns:a14="http://schemas.microsoft.com/office/drawing/2010/main"/>
                </a:ext>
              </a:extLst>
            </a:blip>
            <a:stretch>
              <a:fillRect/>
            </a:stretch>
          </p:blipFill>
          <p:spPr>
            <a:xfrm>
              <a:off x="2790825" y="3686174"/>
              <a:ext cx="3444446" cy="1274445"/>
            </a:xfrm>
            <a:prstGeom prst="rect">
              <a:avLst/>
            </a:prstGeom>
            <a:ln>
              <a:noFill/>
            </a:ln>
            <a:effectLst>
              <a:innerShdw blurRad="114300">
                <a:prstClr val="black"/>
              </a:innerShdw>
            </a:effectLst>
          </p:spPr>
        </p:pic>
      </p:grpSp>
      <p:pic>
        <p:nvPicPr>
          <p:cNvPr id="25" name="Imagen 24" descr="Forma, Flecha&#10;&#10;El contenido generado por IA puede ser incorrecto.">
            <a:extLst>
              <a:ext uri="{FF2B5EF4-FFF2-40B4-BE49-F238E27FC236}">
                <a16:creationId xmlns:a16="http://schemas.microsoft.com/office/drawing/2014/main" id="{E5BAD319-4C16-A76B-C1B3-485CD8F808A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94028" y="3867150"/>
            <a:ext cx="659347" cy="328990"/>
          </a:xfrm>
          <a:prstGeom prst="rect">
            <a:avLst/>
          </a:prstGeom>
          <a:effectLst>
            <a:outerShdw blurRad="50800" dist="38100" dir="8100000" algn="tr" rotWithShape="0">
              <a:prstClr val="black">
                <a:alpha val="40000"/>
              </a:prstClr>
            </a:outerShdw>
          </a:effectLst>
        </p:spPr>
      </p:pic>
      <p:pic>
        <p:nvPicPr>
          <p:cNvPr id="26" name="Imagen 25" descr="Forma, Flecha&#10;&#10;El contenido generado por IA puede ser incorrecto.">
            <a:extLst>
              <a:ext uri="{FF2B5EF4-FFF2-40B4-BE49-F238E27FC236}">
                <a16:creationId xmlns:a16="http://schemas.microsoft.com/office/drawing/2014/main" id="{9EC2ED1B-5A20-D06E-D005-7A2E7AA6737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94028" y="5546485"/>
            <a:ext cx="659347" cy="328990"/>
          </a:xfrm>
          <a:prstGeom prst="rect">
            <a:avLst/>
          </a:prstGeom>
          <a:effectLst>
            <a:outerShdw blurRad="50800" dist="38100" dir="8100000" algn="tr" rotWithShape="0">
              <a:prstClr val="black">
                <a:alpha val="40000"/>
              </a:prstClr>
            </a:outerShdw>
          </a:effectLst>
        </p:spPr>
      </p:pic>
      <p:pic>
        <p:nvPicPr>
          <p:cNvPr id="29" name="Imagen 28" descr="Icono&#10;&#10;El contenido generado por IA puede ser incorrecto.">
            <a:extLst>
              <a:ext uri="{FF2B5EF4-FFF2-40B4-BE49-F238E27FC236}">
                <a16:creationId xmlns:a16="http://schemas.microsoft.com/office/drawing/2014/main" id="{89410C5B-90EB-E3CC-D7FC-C13A74C92AF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102892" y="5950341"/>
            <a:ext cx="287268" cy="276562"/>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C1543A1B-1DF0-CEA7-5121-92720E03B82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02892" y="6332778"/>
            <a:ext cx="287268" cy="276562"/>
          </a:xfrm>
          <a:prstGeom prst="rect">
            <a:avLst/>
          </a:prstGeom>
          <a:effectLst>
            <a:outerShdw blurRad="50800" dist="38100" dir="8100000" algn="tr" rotWithShape="0">
              <a:prstClr val="black">
                <a:alpha val="40000"/>
              </a:prstClr>
            </a:outerShdw>
          </a:effectLst>
        </p:spPr>
      </p:pic>
      <p:pic>
        <p:nvPicPr>
          <p:cNvPr id="32" name="Imagen 31" descr="Imagen que contiene Icono&#10;&#10;El contenido generado por IA puede ser incorrecto.">
            <a:extLst>
              <a:ext uri="{FF2B5EF4-FFF2-40B4-BE49-F238E27FC236}">
                <a16:creationId xmlns:a16="http://schemas.microsoft.com/office/drawing/2014/main" id="{E3E8984A-26EE-AA20-22F5-A54B52E761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02892" y="4269271"/>
            <a:ext cx="287268" cy="276562"/>
          </a:xfrm>
          <a:prstGeom prst="rect">
            <a:avLst/>
          </a:prstGeom>
          <a:effectLst>
            <a:outerShdw blurRad="50800" dist="38100" dir="8100000" algn="tr" rotWithShape="0">
              <a:prstClr val="black">
                <a:alpha val="40000"/>
              </a:prstClr>
            </a:outerShdw>
          </a:effectLst>
        </p:spPr>
      </p:pic>
      <p:pic>
        <p:nvPicPr>
          <p:cNvPr id="33" name="Imagen 32" descr="Icono&#10;&#10;El contenido generado por IA puede ser incorrecto.">
            <a:extLst>
              <a:ext uri="{FF2B5EF4-FFF2-40B4-BE49-F238E27FC236}">
                <a16:creationId xmlns:a16="http://schemas.microsoft.com/office/drawing/2014/main" id="{329DF5C2-B897-2F69-6020-1BDE7E4377C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02892" y="5028527"/>
            <a:ext cx="287268" cy="276562"/>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320EC54C-19EA-91C6-F264-8B1265A8EB9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02892" y="4652453"/>
            <a:ext cx="287268" cy="27656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975483F-641F-1D08-2BA3-6C0DAF988109}"/>
              </a:ext>
            </a:extLst>
          </p:cNvPr>
          <p:cNvSpPr txBox="1"/>
          <p:nvPr/>
        </p:nvSpPr>
        <p:spPr>
          <a:xfrm>
            <a:off x="533400" y="1558920"/>
            <a:ext cx="6162674" cy="1631216"/>
          </a:xfrm>
          <a:prstGeom prst="rect">
            <a:avLst/>
          </a:prstGeom>
          <a:noFill/>
        </p:spPr>
        <p:txBody>
          <a:bodyPr wrap="square">
            <a:spAutoFit/>
          </a:bodyPr>
          <a:lstStyle/>
          <a:p>
            <a:pPr>
              <a:spcBef>
                <a:spcPts val="600"/>
              </a:spcBef>
            </a:pPr>
            <a:r>
              <a:rPr lang="es-ES" sz="2000" b="1" dirty="0"/>
              <a:t>Pero, además de su valor histórico y moral, Rut y Ester tienen un valor simbólico. Como mujeres, representan a la iglesia fiel de Dios. Nos enseñan acerca del plan de Redención, y del último episodio en el conflicto entre Cristo y Satanás.</a:t>
            </a:r>
          </a:p>
        </p:txBody>
      </p:sp>
    </p:spTree>
    <p:extLst>
      <p:ext uri="{BB962C8B-B14F-4D97-AF65-F5344CB8AC3E}">
        <p14:creationId xmlns:p14="http://schemas.microsoft.com/office/powerpoint/2010/main" val="40499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par>
                                <p:cTn id="8" presetID="18" presetClass="entr" presetSubtype="3"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upRigh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500"/>
                                        <p:tgtEl>
                                          <p:spTgt spid="9"/>
                                        </p:tgtEl>
                                      </p:cBhvr>
                                    </p:animEffect>
                                  </p:childTnLst>
                                </p:cTn>
                              </p:par>
                              <p:par>
                                <p:cTn id="20" presetID="18" presetClass="entr" presetSubtype="9"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ppt_x</p:attrName>
                                        </p:attrNameLst>
                                      </p:cBhvr>
                                      <p:tavLst>
                                        <p:tav tm="0">
                                          <p:val>
                                            <p:strVal val="#ppt_x-#ppt_w/2"/>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par>
                          <p:cTn id="59" fill="hold">
                            <p:stCondLst>
                              <p:cond delay="3000"/>
                            </p:stCondLst>
                            <p:childTnLst>
                              <p:par>
                                <p:cTn id="60" presetID="53" presetClass="entr" presetSubtype="16"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ppt_x</p:attrName>
                                        </p:attrNameLst>
                                      </p:cBhvr>
                                      <p:tavLst>
                                        <p:tav tm="0">
                                          <p:val>
                                            <p:strVal val="#ppt_x-#ppt_w/2"/>
                                          </p:val>
                                        </p:tav>
                                        <p:tav tm="100000">
                                          <p:val>
                                            <p:strVal val="#ppt_x"/>
                                          </p:val>
                                        </p:tav>
                                      </p:tavLst>
                                    </p:anim>
                                    <p:anim calcmode="lin" valueType="num">
                                      <p:cBhvr>
                                        <p:cTn id="74" dur="500" fill="hold"/>
                                        <p:tgtEl>
                                          <p:spTgt spid="26"/>
                                        </p:tgtEl>
                                        <p:attrNameLst>
                                          <p:attrName>ppt_y</p:attrName>
                                        </p:attrNameLst>
                                      </p:cBhvr>
                                      <p:tavLst>
                                        <p:tav tm="0">
                                          <p:val>
                                            <p:strVal val="#ppt_y"/>
                                          </p:val>
                                        </p:tav>
                                        <p:tav tm="100000">
                                          <p:val>
                                            <p:strVal val="#ppt_y"/>
                                          </p:val>
                                        </p:tav>
                                      </p:tavLst>
                                    </p:anim>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499343D-E927-41D0-B997-E44A300C68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Forma&#10;&#10;El contenido generado por IA puede ser incorrecto.">
            <a:extLst>
              <a:ext uri="{FF2B5EF4-FFF2-40B4-BE49-F238E27FC236}">
                <a16:creationId xmlns:a16="http://schemas.microsoft.com/office/drawing/2014/main" id="{07548CC7-B26F-8087-A088-6A3782E6D9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Elipse 6">
            <a:extLst>
              <a:ext uri="{FF2B5EF4-FFF2-40B4-BE49-F238E27FC236}">
                <a16:creationId xmlns:a16="http://schemas.microsoft.com/office/drawing/2014/main" id="{E356F221-9EDD-3478-4215-1DCBF9AE8489}"/>
              </a:ext>
            </a:extLst>
          </p:cNvPr>
          <p:cNvSpPr>
            <a:spLocks noGrp="1" noRot="1" noMove="1" noResize="1" noEditPoints="1" noAdjustHandles="1" noChangeArrowheads="1" noChangeShapeType="1"/>
          </p:cNvSpPr>
          <p:nvPr/>
        </p:nvSpPr>
        <p:spPr>
          <a:xfrm>
            <a:off x="6684382" y="2048004"/>
            <a:ext cx="4654178" cy="4067046"/>
          </a:xfrm>
          <a:prstGeom prst="ellipse">
            <a:avLst/>
          </a:prstGeom>
          <a:blipFill dpi="0" rotWithShape="1">
            <a:blip r:embed="rId3">
              <a:extLst>
                <a:ext uri="{28A0092B-C50C-407E-A947-70E740481C1C}">
                  <a14:useLocalDpi xmlns:a14="http://schemas.microsoft.com/office/drawing/2010/main"/>
                </a:ext>
              </a:extLst>
            </a:blip>
            <a:srcRect/>
            <a:stretch>
              <a:fillRect t="-24471" b="-24471"/>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B8F7AD1D-4EF6-FDD5-C20A-C1FBACBFBE50}"/>
              </a:ext>
            </a:extLst>
          </p:cNvPr>
          <p:cNvSpPr txBox="1"/>
          <p:nvPr/>
        </p:nvSpPr>
        <p:spPr>
          <a:xfrm>
            <a:off x="180975" y="1513296"/>
            <a:ext cx="5696115" cy="4494435"/>
          </a:xfrm>
          <a:prstGeom prst="rect">
            <a:avLst/>
          </a:prstGeom>
          <a:noFill/>
        </p:spPr>
        <p:txBody>
          <a:bodyPr wrap="square">
            <a:spAutoFit/>
          </a:bodyPr>
          <a:lstStyle/>
          <a:p>
            <a:pPr algn="ctr">
              <a:lnSpc>
                <a:spcPct val="150000"/>
              </a:lnSpc>
            </a:pPr>
            <a:r>
              <a:rPr lang="es-ES" sz="6600" b="1" dirty="0">
                <a:solidFill>
                  <a:schemeClr val="bg1"/>
                </a:solidFill>
                <a:effectLst>
                  <a:outerShdw blurRad="50800" dist="50800" dir="3600000" algn="ctr" rotWithShape="0">
                    <a:srgbClr val="FFCACA"/>
                  </a:outerShdw>
                </a:effectLst>
                <a:latin typeface="Comic Sans MS" panose="030F0702030302020204" pitchFamily="66" charset="0"/>
              </a:rPr>
              <a:t>RUT Y EL PLAN DE REDENCIÓN</a:t>
            </a:r>
          </a:p>
        </p:txBody>
      </p:sp>
    </p:spTree>
    <p:extLst>
      <p:ext uri="{BB962C8B-B14F-4D97-AF65-F5344CB8AC3E}">
        <p14:creationId xmlns:p14="http://schemas.microsoft.com/office/powerpoint/2010/main" val="3180130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046E7B-0911-E465-EC6C-0EBC5F1B47CC}"/>
              </a:ext>
            </a:extLst>
          </p:cNvPr>
          <p:cNvSpPr txBox="1"/>
          <p:nvPr/>
        </p:nvSpPr>
        <p:spPr>
          <a:xfrm>
            <a:off x="0" y="0"/>
            <a:ext cx="12191999" cy="769441"/>
          </a:xfrm>
          <a:prstGeom prst="rect">
            <a:avLst/>
          </a:prstGeom>
          <a:noFill/>
        </p:spPr>
        <p:txBody>
          <a:bodyPr wrap="square">
            <a:spAutoFit/>
          </a:bodyPr>
          <a:lstStyle/>
          <a:p>
            <a:pPr algn="ctr"/>
            <a:r>
              <a:rPr lang="es-ES" sz="4400" b="1" spc="300" dirty="0">
                <a:ln w="0"/>
                <a:solidFill>
                  <a:schemeClr val="accent6">
                    <a:lumMod val="40000"/>
                    <a:lumOff val="60000"/>
                  </a:schemeClr>
                </a:solidFill>
                <a:effectLst>
                  <a:innerShdw blurRad="63500" dist="50800" dir="13500000">
                    <a:srgbClr val="000000">
                      <a:alpha val="50000"/>
                    </a:srgbClr>
                  </a:innerShdw>
                </a:effectLst>
              </a:rPr>
              <a:t>LO QUE SE PERDIÓ</a:t>
            </a:r>
          </a:p>
        </p:txBody>
      </p:sp>
      <p:sp>
        <p:nvSpPr>
          <p:cNvPr id="5" name="CuadroTexto 4">
            <a:extLst>
              <a:ext uri="{FF2B5EF4-FFF2-40B4-BE49-F238E27FC236}">
                <a16:creationId xmlns:a16="http://schemas.microsoft.com/office/drawing/2014/main" id="{848B5C63-DF3B-9600-A093-893B2292ED4A}"/>
              </a:ext>
            </a:extLst>
          </p:cNvPr>
          <p:cNvSpPr txBox="1"/>
          <p:nvPr/>
        </p:nvSpPr>
        <p:spPr>
          <a:xfrm>
            <a:off x="0" y="661898"/>
            <a:ext cx="12191999" cy="646331"/>
          </a:xfrm>
          <a:prstGeom prst="rect">
            <a:avLst/>
          </a:prstGeom>
          <a:noFill/>
        </p:spPr>
        <p:txBody>
          <a:bodyPr wrap="square">
            <a:spAutoFit/>
          </a:bodyPr>
          <a:lstStyle/>
          <a:p>
            <a:pPr algn="ctr"/>
            <a:r>
              <a:rPr lang="es-ES" b="1" dirty="0">
                <a:solidFill>
                  <a:srgbClr val="FFB7B7"/>
                </a:solidFill>
                <a:effectLst>
                  <a:outerShdw blurRad="38100" dist="38100" dir="2700000" algn="tl">
                    <a:srgbClr val="000000">
                      <a:alpha val="43137"/>
                    </a:srgbClr>
                  </a:outerShdw>
                </a:effectLst>
                <a:latin typeface="Comic Sans MS" panose="030F0702030302020204" pitchFamily="66" charset="0"/>
              </a:rPr>
              <a:t>“Aconteció en los días que gobernaban los jueces, que hubo hambre en la tierra. Y un varón de Belén de Judá fue a morar en los campos de </a:t>
            </a:r>
            <a:r>
              <a:rPr lang="es-ES" b="1" dirty="0" err="1">
                <a:solidFill>
                  <a:srgbClr val="FFB7B7"/>
                </a:solidFill>
                <a:effectLst>
                  <a:outerShdw blurRad="38100" dist="38100" dir="2700000" algn="tl">
                    <a:srgbClr val="000000">
                      <a:alpha val="43137"/>
                    </a:srgbClr>
                  </a:outerShdw>
                </a:effectLst>
                <a:latin typeface="Comic Sans MS" panose="030F0702030302020204" pitchFamily="66" charset="0"/>
              </a:rPr>
              <a:t>Moab</a:t>
            </a:r>
            <a:r>
              <a:rPr lang="es-ES" b="1" dirty="0">
                <a:solidFill>
                  <a:srgbClr val="FFB7B7"/>
                </a:solidFill>
                <a:effectLst>
                  <a:outerShdw blurRad="38100" dist="38100" dir="2700000" algn="tl">
                    <a:srgbClr val="000000">
                      <a:alpha val="43137"/>
                    </a:srgbClr>
                  </a:outerShdw>
                </a:effectLst>
                <a:latin typeface="Comic Sans MS" panose="030F0702030302020204" pitchFamily="66" charset="0"/>
              </a:rPr>
              <a:t>, él y su mujer, y dos hijos suyos” </a:t>
            </a:r>
            <a:r>
              <a:rPr lang="es-ES" sz="1400" b="1" dirty="0">
                <a:solidFill>
                  <a:srgbClr val="FFB7B7"/>
                </a:solidFill>
                <a:effectLst>
                  <a:outerShdw blurRad="38100" dist="38100" dir="2700000" algn="tl">
                    <a:srgbClr val="000000">
                      <a:alpha val="43137"/>
                    </a:srgbClr>
                  </a:outerShdw>
                </a:effectLst>
                <a:latin typeface="Comic Sans MS" panose="030F0702030302020204" pitchFamily="66" charset="0"/>
              </a:rPr>
              <a:t>(Rut 1:1)</a:t>
            </a:r>
          </a:p>
        </p:txBody>
      </p:sp>
      <p:sp>
        <p:nvSpPr>
          <p:cNvPr id="8" name="CuadroTexto 7">
            <a:extLst>
              <a:ext uri="{FF2B5EF4-FFF2-40B4-BE49-F238E27FC236}">
                <a16:creationId xmlns:a16="http://schemas.microsoft.com/office/drawing/2014/main" id="{C5E83AD6-0AC1-6BDE-FC15-F0DAA4F5B12F}"/>
              </a:ext>
            </a:extLst>
          </p:cNvPr>
          <p:cNvSpPr txBox="1"/>
          <p:nvPr/>
        </p:nvSpPr>
        <p:spPr>
          <a:xfrm>
            <a:off x="195769" y="1431339"/>
            <a:ext cx="6566981" cy="707886"/>
          </a:xfrm>
          <a:prstGeom prst="rect">
            <a:avLst/>
          </a:prstGeom>
          <a:noFill/>
        </p:spPr>
        <p:txBody>
          <a:bodyPr wrap="square" rtlCol="0">
            <a:spAutoFit/>
          </a:bodyPr>
          <a:lstStyle/>
          <a:p>
            <a:pPr>
              <a:spcBef>
                <a:spcPts val="600"/>
              </a:spcBef>
            </a:pPr>
            <a:r>
              <a:rPr lang="es-ES" sz="2000" b="1" dirty="0"/>
              <a:t>La historia de Rut se puede entender como una parábola que nos explica el plan de la Redención.</a:t>
            </a:r>
          </a:p>
        </p:txBody>
      </p:sp>
      <p:pic>
        <p:nvPicPr>
          <p:cNvPr id="11" name="Imagen 10" descr="Un dibujo de una persona&#10;&#10;El contenido generado por IA puede ser incorrecto.">
            <a:extLst>
              <a:ext uri="{FF2B5EF4-FFF2-40B4-BE49-F238E27FC236}">
                <a16:creationId xmlns:a16="http://schemas.microsoft.com/office/drawing/2014/main" id="{3CE97C4D-74BE-15F7-8265-E73A8D22F6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132" y="1507539"/>
            <a:ext cx="2495978" cy="1921461"/>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caricatura de una persona&#10;&#10;El contenido generado por IA puede ser incorrecto.">
            <a:extLst>
              <a:ext uri="{FF2B5EF4-FFF2-40B4-BE49-F238E27FC236}">
                <a16:creationId xmlns:a16="http://schemas.microsoft.com/office/drawing/2014/main" id="{D94DE245-A7B6-3207-44CC-0E8D82DE5DDA}"/>
              </a:ext>
            </a:extLst>
          </p:cNvPr>
          <p:cNvPicPr>
            <a:picLocks noChangeAspect="1"/>
          </p:cNvPicPr>
          <p:nvPr/>
        </p:nvPicPr>
        <p:blipFill rotWithShape="1">
          <a:blip r:embed="rId4">
            <a:extLst>
              <a:ext uri="{28A0092B-C50C-407E-A947-70E740481C1C}">
                <a14:useLocalDpi xmlns:a14="http://schemas.microsoft.com/office/drawing/2010/main"/>
              </a:ext>
            </a:extLst>
          </a:blip>
          <a:srcRect t="5384" b="5384"/>
          <a:stretch/>
        </p:blipFill>
        <p:spPr>
          <a:xfrm rot="239016">
            <a:off x="3537084" y="4645166"/>
            <a:ext cx="2863715"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F8B65ECB-553C-E6F6-1E34-28522CA54366}"/>
              </a:ext>
            </a:extLst>
          </p:cNvPr>
          <p:cNvPicPr>
            <a:picLocks noChangeAspect="1"/>
          </p:cNvPicPr>
          <p:nvPr/>
        </p:nvPicPr>
        <p:blipFill rotWithShape="1">
          <a:blip r:embed="rId5">
            <a:extLst>
              <a:ext uri="{28A0092B-C50C-407E-A947-70E740481C1C}">
                <a14:useLocalDpi xmlns:a14="http://schemas.microsoft.com/office/drawing/2010/main"/>
              </a:ext>
            </a:extLst>
          </a:blip>
          <a:srcRect l="19179" r="19179"/>
          <a:stretch/>
        </p:blipFill>
        <p:spPr>
          <a:xfrm>
            <a:off x="9613592" y="1507540"/>
            <a:ext cx="2368858" cy="1921460"/>
          </a:xfrm>
          <a:prstGeom prst="rect">
            <a:avLst/>
          </a:prstGeom>
          <a:solidFill>
            <a:srgbClr val="FFFFFF">
              <a:shade val="85000"/>
            </a:srgbClr>
          </a:solidFill>
          <a:ln w="38100"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Dibujo de una persona con una flor en la cabeza&#10;&#10;El contenido generado por IA puede ser incorrecto.">
            <a:extLst>
              <a:ext uri="{FF2B5EF4-FFF2-40B4-BE49-F238E27FC236}">
                <a16:creationId xmlns:a16="http://schemas.microsoft.com/office/drawing/2014/main" id="{C1EB5FD6-2354-E346-A649-F1D4B606A35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239016">
            <a:off x="195769" y="4645166"/>
            <a:ext cx="3085593" cy="1948038"/>
          </a:xfrm>
          <a:prstGeom prst="rect">
            <a:avLst/>
          </a:prstGeom>
          <a:ln w="38100" cap="sq">
            <a:solidFill>
              <a:srgbClr val="00C000"/>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855AF63-DCBD-7E40-D29C-DD2E1A8B7587}"/>
              </a:ext>
            </a:extLst>
          </p:cNvPr>
          <p:cNvSpPr txBox="1"/>
          <p:nvPr/>
        </p:nvSpPr>
        <p:spPr>
          <a:xfrm>
            <a:off x="195769" y="3523475"/>
            <a:ext cx="11996229" cy="1015663"/>
          </a:xfrm>
          <a:prstGeom prst="rect">
            <a:avLst/>
          </a:prstGeom>
          <a:noFill/>
        </p:spPr>
        <p:txBody>
          <a:bodyPr wrap="square">
            <a:spAutoFit/>
          </a:bodyPr>
          <a:lstStyle/>
          <a:p>
            <a:pPr>
              <a:spcBef>
                <a:spcPts val="600"/>
              </a:spcBef>
            </a:pPr>
            <a:r>
              <a:rPr lang="es-ES" sz="2000" b="1" dirty="0"/>
              <a:t>El pecado convirtió la posesión que Dios había dado a la humanidad en un lugar donde reina la muerte. En Edén, donde Dios colocó a Adán y a Eva, abundaba toda clase de alimento (</a:t>
            </a:r>
            <a:r>
              <a:rPr lang="es-ES" sz="2000" b="1" dirty="0" err="1"/>
              <a:t>Gn</a:t>
            </a:r>
            <a:r>
              <a:rPr lang="es-ES" sz="2000" b="1" dirty="0"/>
              <a:t>. 1:29). Pero, a causa del pecado, tuvieron que abandonar el jardín y conseguir su alimento con gran esfuerzo (</a:t>
            </a:r>
            <a:r>
              <a:rPr lang="es-ES" sz="2000" b="1" dirty="0" err="1"/>
              <a:t>Gn</a:t>
            </a:r>
            <a:r>
              <a:rPr lang="es-ES" sz="2000" b="1" dirty="0"/>
              <a:t>. 3:17-18).</a:t>
            </a:r>
          </a:p>
        </p:txBody>
      </p:sp>
      <p:sp>
        <p:nvSpPr>
          <p:cNvPr id="20" name="CuadroTexto 19">
            <a:extLst>
              <a:ext uri="{FF2B5EF4-FFF2-40B4-BE49-F238E27FC236}">
                <a16:creationId xmlns:a16="http://schemas.microsoft.com/office/drawing/2014/main" id="{04C64215-671B-7A95-D8DB-8E3243927ABC}"/>
              </a:ext>
            </a:extLst>
          </p:cNvPr>
          <p:cNvSpPr txBox="1"/>
          <p:nvPr/>
        </p:nvSpPr>
        <p:spPr>
          <a:xfrm>
            <a:off x="6496049" y="4730891"/>
            <a:ext cx="3405636" cy="1938992"/>
          </a:xfrm>
          <a:prstGeom prst="rect">
            <a:avLst/>
          </a:prstGeom>
          <a:noFill/>
        </p:spPr>
        <p:txBody>
          <a:bodyPr wrap="square">
            <a:spAutoFit/>
          </a:bodyPr>
          <a:lstStyle/>
          <a:p>
            <a:pPr>
              <a:spcBef>
                <a:spcPts val="600"/>
              </a:spcBef>
            </a:pPr>
            <a:r>
              <a:rPr lang="es-ES" sz="2000" b="1" dirty="0"/>
              <a:t>Aún hoy, en un planeta que produce suficiente alimento para todos, algunos mueren de hambre. Pero llegará el día en que todo esto acabará.</a:t>
            </a:r>
          </a:p>
        </p:txBody>
      </p:sp>
      <p:pic>
        <p:nvPicPr>
          <p:cNvPr id="21" name="Imagen 20" descr="Un grupo de personas en medio de varios árboles&#10;&#10;El contenido generado por IA puede ser incorrecto.">
            <a:extLst>
              <a:ext uri="{FF2B5EF4-FFF2-40B4-BE49-F238E27FC236}">
                <a16:creationId xmlns:a16="http://schemas.microsoft.com/office/drawing/2014/main" id="{A56444D7-6C42-BD0A-1BC1-9C65F672F80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20492" r="21600"/>
          <a:stretch/>
        </p:blipFill>
        <p:spPr>
          <a:xfrm>
            <a:off x="9996935" y="4687041"/>
            <a:ext cx="2014090" cy="189711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0D7F210F-0F7D-BF96-EA33-60F2A2778AF5}"/>
              </a:ext>
            </a:extLst>
          </p:cNvPr>
          <p:cNvSpPr txBox="1"/>
          <p:nvPr/>
        </p:nvSpPr>
        <p:spPr>
          <a:xfrm>
            <a:off x="195768" y="2152798"/>
            <a:ext cx="6725363" cy="1323439"/>
          </a:xfrm>
          <a:prstGeom prst="rect">
            <a:avLst/>
          </a:prstGeom>
          <a:noFill/>
        </p:spPr>
        <p:txBody>
          <a:bodyPr wrap="square">
            <a:spAutoFit/>
          </a:bodyPr>
          <a:lstStyle/>
          <a:p>
            <a:pPr>
              <a:spcBef>
                <a:spcPts val="600"/>
              </a:spcBef>
            </a:pPr>
            <a:r>
              <a:rPr lang="es-ES" sz="2000" b="1" dirty="0" err="1"/>
              <a:t>Elimelec</a:t>
            </a:r>
            <a:r>
              <a:rPr lang="es-ES" sz="2000" b="1" dirty="0"/>
              <a:t> y su familia tienen que abandonar su hogar porque en Belén (cuyo nombre significa “Casa del pan”), no hay pan (Rut 1:1), para llegar a un lugar donde encontraron la muerte (Rut 1:3-5).</a:t>
            </a:r>
          </a:p>
        </p:txBody>
      </p:sp>
    </p:spTree>
    <p:extLst>
      <p:ext uri="{BB962C8B-B14F-4D97-AF65-F5344CB8AC3E}">
        <p14:creationId xmlns:p14="http://schemas.microsoft.com/office/powerpoint/2010/main" val="23408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par>
                                <p:cTn id="48" presetID="3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8" grpId="0"/>
      <p:bldP spid="2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CD36B-0F51-589A-CF9D-824C7A547489}"/>
              </a:ext>
            </a:extLst>
          </p:cNvPr>
          <p:cNvSpPr txBox="1"/>
          <p:nvPr/>
        </p:nvSpPr>
        <p:spPr>
          <a:xfrm>
            <a:off x="0" y="0"/>
            <a:ext cx="12192000" cy="769441"/>
          </a:xfrm>
          <a:prstGeom prst="rect">
            <a:avLst/>
          </a:prstGeom>
          <a:noFill/>
        </p:spPr>
        <p:txBody>
          <a:bodyPr wrap="square">
            <a:spAutoFit/>
          </a:bodyPr>
          <a:lstStyle/>
          <a:p>
            <a:pPr algn="ctr"/>
            <a:r>
              <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EL REDENTOR</a:t>
            </a:r>
          </a:p>
        </p:txBody>
      </p:sp>
      <p:sp>
        <p:nvSpPr>
          <p:cNvPr id="5" name="CuadroTexto 4">
            <a:extLst>
              <a:ext uri="{FF2B5EF4-FFF2-40B4-BE49-F238E27FC236}">
                <a16:creationId xmlns:a16="http://schemas.microsoft.com/office/drawing/2014/main" id="{B809375E-B09B-4AC6-6687-2CC3C880DD2C}"/>
              </a:ext>
            </a:extLst>
          </p:cNvPr>
          <p:cNvSpPr txBox="1"/>
          <p:nvPr/>
        </p:nvSpPr>
        <p:spPr>
          <a:xfrm>
            <a:off x="566737" y="636091"/>
            <a:ext cx="11058525" cy="646331"/>
          </a:xfrm>
          <a:prstGeom prst="rect">
            <a:avLst/>
          </a:prstGeom>
          <a:noFill/>
        </p:spPr>
        <p:txBody>
          <a:bodyPr wrap="square">
            <a:spAutoFit/>
          </a:bodyPr>
          <a:lstStyle/>
          <a:p>
            <a:pPr algn="ct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 ella dijo: Señor mío, halle yo gracia delante de tus ojos; porque me has consolado, y porque has hablado al corazón de tu sierva, aunque no soy ni como una de tus criadas”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(Rut 2:13)</a:t>
            </a:r>
          </a:p>
        </p:txBody>
      </p:sp>
      <p:sp>
        <p:nvSpPr>
          <p:cNvPr id="6" name="CuadroTexto 5">
            <a:extLst>
              <a:ext uri="{FF2B5EF4-FFF2-40B4-BE49-F238E27FC236}">
                <a16:creationId xmlns:a16="http://schemas.microsoft.com/office/drawing/2014/main" id="{CA212C60-1728-18D5-3C78-0E9523C09462}"/>
              </a:ext>
            </a:extLst>
          </p:cNvPr>
          <p:cNvSpPr txBox="1"/>
          <p:nvPr/>
        </p:nvSpPr>
        <p:spPr>
          <a:xfrm>
            <a:off x="3574889" y="1330047"/>
            <a:ext cx="4531282" cy="2862322"/>
          </a:xfrm>
          <a:prstGeom prst="rect">
            <a:avLst/>
          </a:prstGeom>
          <a:noFill/>
        </p:spPr>
        <p:txBody>
          <a:bodyPr wrap="square" rtlCol="0">
            <a:spAutoFit/>
          </a:bodyPr>
          <a:lstStyle/>
          <a:p>
            <a:pPr>
              <a:spcBef>
                <a:spcPts val="600"/>
              </a:spcBef>
            </a:pPr>
            <a:r>
              <a:rPr lang="es-ES" sz="2000" b="1" dirty="0"/>
              <a:t>Cuando Noemí y Rut regresaron a Belén, Noemí pidió que se le llamase “Mara”, es decir, amargura</a:t>
            </a:r>
            <a:br>
              <a:rPr lang="es-ES" sz="2000" b="1" dirty="0"/>
            </a:br>
            <a:r>
              <a:rPr lang="es-ES" sz="2000" b="1" dirty="0"/>
              <a:t>(Rut 1:19-20). El pecado ha convertido nuestra vida en amargura, con tan solo algunos destellos de alegría. Pero, como descubrió Noemí más tarde, Dios no nos ha olvidado, y espera colmarnos de alegría.</a:t>
            </a:r>
          </a:p>
        </p:txBody>
      </p:sp>
      <p:pic>
        <p:nvPicPr>
          <p:cNvPr id="8" name="Imagen 7" descr="Un grupo de personas disfrazadas&#10;&#10;El contenido generado por IA puede ser incorrecto.">
            <a:extLst>
              <a:ext uri="{FF2B5EF4-FFF2-40B4-BE49-F238E27FC236}">
                <a16:creationId xmlns:a16="http://schemas.microsoft.com/office/drawing/2014/main" id="{5F3F5307-0548-9A33-5DB7-04ACA888F7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06172" y="1453157"/>
            <a:ext cx="3971528" cy="258544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disfrazadas posando&#10;&#10;El contenido generado por IA puede ser incorrecto.">
            <a:extLst>
              <a:ext uri="{FF2B5EF4-FFF2-40B4-BE49-F238E27FC236}">
                <a16:creationId xmlns:a16="http://schemas.microsoft.com/office/drawing/2014/main" id="{F03C3F03-76B7-B603-0FD8-903D3458CA98}"/>
              </a:ext>
            </a:extLst>
          </p:cNvPr>
          <p:cNvPicPr>
            <a:picLocks noChangeAspect="1"/>
          </p:cNvPicPr>
          <p:nvPr/>
        </p:nvPicPr>
        <p:blipFill rotWithShape="1">
          <a:blip r:embed="rId4">
            <a:extLst>
              <a:ext uri="{28A0092B-C50C-407E-A947-70E740481C1C}">
                <a14:useLocalDpi xmlns:a14="http://schemas.microsoft.com/office/drawing/2010/main"/>
              </a:ext>
            </a:extLst>
          </a:blip>
          <a:srcRect l="4635" r="4635"/>
          <a:stretch/>
        </p:blipFill>
        <p:spPr>
          <a:xfrm>
            <a:off x="209546" y="1396722"/>
            <a:ext cx="3276603" cy="270855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099F84E7-CEEE-70C1-C746-58D6C908831C}"/>
              </a:ext>
            </a:extLst>
          </p:cNvPr>
          <p:cNvSpPr txBox="1"/>
          <p:nvPr/>
        </p:nvSpPr>
        <p:spPr>
          <a:xfrm>
            <a:off x="112550" y="4174566"/>
            <a:ext cx="8898100" cy="1631216"/>
          </a:xfrm>
          <a:prstGeom prst="rect">
            <a:avLst/>
          </a:prstGeom>
          <a:noFill/>
        </p:spPr>
        <p:txBody>
          <a:bodyPr wrap="square">
            <a:spAutoFit/>
          </a:bodyPr>
          <a:lstStyle/>
          <a:p>
            <a:pPr>
              <a:spcBef>
                <a:spcPts val="600"/>
              </a:spcBef>
            </a:pPr>
            <a:r>
              <a:rPr lang="es-ES" sz="2000" b="1" dirty="0"/>
              <a:t>Para poder subsistir, Noemí debía deshacerse de algunas heredades</a:t>
            </a:r>
            <a:br>
              <a:rPr lang="es-ES" sz="2000" b="1" dirty="0"/>
            </a:br>
            <a:r>
              <a:rPr lang="es-ES" sz="2000" b="1" dirty="0"/>
              <a:t>(Rut 4:3). En Israel había una forma de ayudar en estas situaciones. Un familiar podía comprar o hacerse cargo de la heredad, y perpetuar el nombre de la familia casándose con una de las viudas. Este acto recibía el nombre de “redención” (Rut 4:4).</a:t>
            </a:r>
          </a:p>
        </p:txBody>
      </p:sp>
      <p:grpSp>
        <p:nvGrpSpPr>
          <p:cNvPr id="15" name="Grupo 14">
            <a:extLst>
              <a:ext uri="{FF2B5EF4-FFF2-40B4-BE49-F238E27FC236}">
                <a16:creationId xmlns:a16="http://schemas.microsoft.com/office/drawing/2014/main" id="{B816F5CD-F2F6-02FB-CFE6-BCD2175B183A}"/>
              </a:ext>
            </a:extLst>
          </p:cNvPr>
          <p:cNvGrpSpPr/>
          <p:nvPr/>
        </p:nvGrpSpPr>
        <p:grpSpPr>
          <a:xfrm>
            <a:off x="9163051" y="4158429"/>
            <a:ext cx="2781302" cy="2548418"/>
            <a:chOff x="9163051" y="4158429"/>
            <a:chExt cx="2781302" cy="2548418"/>
          </a:xfrm>
        </p:grpSpPr>
        <p:pic>
          <p:nvPicPr>
            <p:cNvPr id="4" name="Imagen 3" descr="Un grupo de personas en medio de campo&#10;&#10;El contenido generado por IA puede ser incorrecto.">
              <a:extLst>
                <a:ext uri="{FF2B5EF4-FFF2-40B4-BE49-F238E27FC236}">
                  <a16:creationId xmlns:a16="http://schemas.microsoft.com/office/drawing/2014/main" id="{698C784B-75EC-B558-BAB3-23627DCCC2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63051" y="4158429"/>
              <a:ext cx="2781302" cy="2548418"/>
            </a:xfrm>
            <a:prstGeom prst="roundRect">
              <a:avLst>
                <a:gd name="adj" fmla="val 10687"/>
              </a:avLst>
            </a:prstGeom>
            <a:ln w="28575">
              <a:solidFill>
                <a:srgbClr val="AA470C"/>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El rostro de un hombre&#10;&#10;El contenido generado por IA puede ser incorrecto.">
              <a:extLst>
                <a:ext uri="{FF2B5EF4-FFF2-40B4-BE49-F238E27FC236}">
                  <a16:creationId xmlns:a16="http://schemas.microsoft.com/office/drawing/2014/main" id="{AA49207D-A7C0-E98D-C537-A10DD89495DF}"/>
                </a:ext>
              </a:extLst>
            </p:cNvPr>
            <p:cNvPicPr>
              <a:picLocks noChangeAspect="1"/>
            </p:cNvPicPr>
            <p:nvPr/>
          </p:nvPicPr>
          <p:blipFill>
            <a:blip r:embed="rId6" cstate="print">
              <a:alphaModFix amt="50000"/>
              <a:extLst>
                <a:ext uri="{28A0092B-C50C-407E-A947-70E740481C1C}">
                  <a14:useLocalDpi xmlns:a14="http://schemas.microsoft.com/office/drawing/2010/main"/>
                </a:ext>
              </a:extLst>
            </a:blip>
            <a:stretch>
              <a:fillRect/>
            </a:stretch>
          </p:blipFill>
          <p:spPr>
            <a:xfrm>
              <a:off x="9981369" y="4174566"/>
              <a:ext cx="1227819" cy="1092759"/>
            </a:xfrm>
            <a:prstGeom prst="rect">
              <a:avLst/>
            </a:prstGeom>
          </p:spPr>
        </p:pic>
      </p:grpSp>
      <p:sp>
        <p:nvSpPr>
          <p:cNvPr id="7" name="CuadroTexto 6">
            <a:extLst>
              <a:ext uri="{FF2B5EF4-FFF2-40B4-BE49-F238E27FC236}">
                <a16:creationId xmlns:a16="http://schemas.microsoft.com/office/drawing/2014/main" id="{A7DB8774-C243-D852-0CDE-449A0B0D4E4E}"/>
              </a:ext>
            </a:extLst>
          </p:cNvPr>
          <p:cNvSpPr txBox="1"/>
          <p:nvPr/>
        </p:nvSpPr>
        <p:spPr>
          <a:xfrm>
            <a:off x="112549" y="5805782"/>
            <a:ext cx="8898099" cy="1015663"/>
          </a:xfrm>
          <a:prstGeom prst="rect">
            <a:avLst/>
          </a:prstGeom>
          <a:noFill/>
        </p:spPr>
        <p:txBody>
          <a:bodyPr wrap="square">
            <a:spAutoFit/>
          </a:bodyPr>
          <a:lstStyle/>
          <a:p>
            <a:pPr>
              <a:spcBef>
                <a:spcPts val="600"/>
              </a:spcBef>
            </a:pPr>
            <a:r>
              <a:rPr lang="es-ES" sz="2000" b="1" dirty="0"/>
              <a:t>Dios encaminó todo para que Rut se encontrase con su redentor, </a:t>
            </a:r>
            <a:r>
              <a:rPr lang="es-ES" sz="2000" b="1" dirty="0" err="1"/>
              <a:t>Booz</a:t>
            </a:r>
            <a:r>
              <a:rPr lang="es-ES" sz="2000" b="1" dirty="0"/>
              <a:t>. En la forma en que él trató a Rut podemos ver un claro ejemplo del modo en que Jesús nos trata a nosotros (Rut 2:13-16).</a:t>
            </a:r>
          </a:p>
        </p:txBody>
      </p:sp>
    </p:spTree>
    <p:extLst>
      <p:ext uri="{BB962C8B-B14F-4D97-AF65-F5344CB8AC3E}">
        <p14:creationId xmlns:p14="http://schemas.microsoft.com/office/powerpoint/2010/main" val="42491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8)">
                                      <p:cBhvr>
                                        <p:cTn id="31" dur="1000"/>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5"/>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6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73B4D2-B623-9361-D9BA-0BD1F36F819A}"/>
              </a:ext>
            </a:extLst>
          </p:cNvPr>
          <p:cNvSpPr txBox="1"/>
          <p:nvPr/>
        </p:nvSpPr>
        <p:spPr>
          <a:xfrm>
            <a:off x="0" y="0"/>
            <a:ext cx="10339165"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3">
                      <a:lumMod val="75000"/>
                    </a:schemeClr>
                  </a:outerShdw>
                </a:effectLst>
              </a:rPr>
              <a:t>LA REDENCIÓN</a:t>
            </a:r>
          </a:p>
        </p:txBody>
      </p:sp>
      <p:sp>
        <p:nvSpPr>
          <p:cNvPr id="5" name="CuadroTexto 4">
            <a:extLst>
              <a:ext uri="{FF2B5EF4-FFF2-40B4-BE49-F238E27FC236}">
                <a16:creationId xmlns:a16="http://schemas.microsoft.com/office/drawing/2014/main" id="{A76C44D9-664F-6CB4-02BD-96BEEC1871EC}"/>
              </a:ext>
            </a:extLst>
          </p:cNvPr>
          <p:cNvSpPr txBox="1"/>
          <p:nvPr/>
        </p:nvSpPr>
        <p:spPr>
          <a:xfrm>
            <a:off x="301557" y="687489"/>
            <a:ext cx="9756843" cy="646331"/>
          </a:xfrm>
          <a:prstGeom prst="rect">
            <a:avLst/>
          </a:prstGeom>
          <a:blipFill dpi="0" rotWithShape="1">
            <a:blip r:embed="rId2">
              <a:alphaModFix amt="95000"/>
            </a:blip>
            <a:srcRect/>
            <a:stretch>
              <a:fillRect b="-1000000"/>
            </a:stretch>
          </a:blip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“Y respondió el pariente: No puedo redimir para mí, no sea que dañe mi heredad. Redime tú, usando de mi derecho, porque yo no podré redimir”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(Rut 4:6)</a:t>
            </a:r>
          </a:p>
        </p:txBody>
      </p:sp>
      <p:sp>
        <p:nvSpPr>
          <p:cNvPr id="6" name="CuadroTexto 5">
            <a:extLst>
              <a:ext uri="{FF2B5EF4-FFF2-40B4-BE49-F238E27FC236}">
                <a16:creationId xmlns:a16="http://schemas.microsoft.com/office/drawing/2014/main" id="{BB56B804-E1B5-7BCE-1D9F-F03689841497}"/>
              </a:ext>
            </a:extLst>
          </p:cNvPr>
          <p:cNvSpPr txBox="1"/>
          <p:nvPr/>
        </p:nvSpPr>
        <p:spPr>
          <a:xfrm>
            <a:off x="190574" y="1320193"/>
            <a:ext cx="10177613" cy="1015663"/>
          </a:xfrm>
          <a:prstGeom prst="rect">
            <a:avLst/>
          </a:prstGeom>
          <a:noFill/>
        </p:spPr>
        <p:txBody>
          <a:bodyPr wrap="square" rtlCol="0">
            <a:spAutoFit/>
          </a:bodyPr>
          <a:lstStyle/>
          <a:p>
            <a:pPr>
              <a:spcBef>
                <a:spcPts val="600"/>
              </a:spcBef>
            </a:pPr>
            <a:r>
              <a:rPr lang="es-ES" sz="2000" b="1" dirty="0" err="1"/>
              <a:t>Booz</a:t>
            </a:r>
            <a:r>
              <a:rPr lang="es-ES" sz="2000" b="1" dirty="0"/>
              <a:t> encontró un obstáculo a la hora de realizar la redención. Había otro pretendiente (Rut 3:11-13). Este “pariente más cercano” simboliza a Satanás, el cual cree tener derecho sobre nosotros y nuestro planeta (</a:t>
            </a:r>
            <a:r>
              <a:rPr lang="es-ES" sz="2000" b="1" dirty="0" err="1"/>
              <a:t>Lc</a:t>
            </a:r>
            <a:r>
              <a:rPr lang="es-ES" sz="2000" b="1" dirty="0"/>
              <a:t>. 4:5-6; </a:t>
            </a:r>
            <a:r>
              <a:rPr lang="es-ES" sz="2000" b="1" dirty="0" err="1"/>
              <a:t>Jud</a:t>
            </a:r>
            <a:r>
              <a:rPr lang="es-ES" sz="2000" b="1" dirty="0"/>
              <a:t>. 1:9; </a:t>
            </a:r>
            <a:r>
              <a:rPr lang="es-ES" sz="2000" b="1" dirty="0" err="1"/>
              <a:t>Lc</a:t>
            </a:r>
            <a:r>
              <a:rPr lang="es-ES" sz="2000" b="1" dirty="0"/>
              <a:t>. 22:31).</a:t>
            </a:r>
          </a:p>
        </p:txBody>
      </p:sp>
      <p:pic>
        <p:nvPicPr>
          <p:cNvPr id="4" name="Imagen 3" descr="Dibujo de una persona&#10;&#10;El contenido generado por IA puede ser incorrecto.">
            <a:extLst>
              <a:ext uri="{FF2B5EF4-FFF2-40B4-BE49-F238E27FC236}">
                <a16:creationId xmlns:a16="http://schemas.microsoft.com/office/drawing/2014/main" id="{B607683C-38B3-9FA3-E98E-5428B0EBD4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01175" y="2485020"/>
            <a:ext cx="2497629" cy="4219040"/>
          </a:xfrm>
          <a:prstGeom prst="rect">
            <a:avLst/>
          </a:prstGeom>
          <a:effectLst>
            <a:outerShdw blurRad="50800" dist="38100" dir="2700000" algn="tl" rotWithShape="0">
              <a:prstClr val="black">
                <a:alpha val="40000"/>
              </a:prstClr>
            </a:outerShdw>
          </a:effectLst>
        </p:spPr>
      </p:pic>
      <p:pic>
        <p:nvPicPr>
          <p:cNvPr id="8" name="Imagen 7" descr="Imagen que contiene parado, grupo, grande, hombre&#10;&#10;El contenido generado por IA puede ser incorrecto.">
            <a:extLst>
              <a:ext uri="{FF2B5EF4-FFF2-40B4-BE49-F238E27FC236}">
                <a16:creationId xmlns:a16="http://schemas.microsoft.com/office/drawing/2014/main" id="{EFBDF1EE-48BF-E920-4BF5-3CD46C71FD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33071" y="90936"/>
            <a:ext cx="1832043" cy="2442724"/>
          </a:xfrm>
          <a:prstGeom prst="ellipse">
            <a:avLst/>
          </a:prstGeom>
          <a:ln w="63500" cap="rnd">
            <a:solidFill>
              <a:schemeClr val="accent5">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Un grupo de personas disfrazadas&#10;&#10;El contenido generado por IA puede ser incorrecto.">
            <a:extLst>
              <a:ext uri="{FF2B5EF4-FFF2-40B4-BE49-F238E27FC236}">
                <a16:creationId xmlns:a16="http://schemas.microsoft.com/office/drawing/2014/main" id="{69285130-ABE4-0AD2-7E6B-4B6BD2DC51F1}"/>
              </a:ext>
            </a:extLst>
          </p:cNvPr>
          <p:cNvPicPr>
            <a:picLocks noChangeAspect="1"/>
          </p:cNvPicPr>
          <p:nvPr/>
        </p:nvPicPr>
        <p:blipFill rotWithShape="1">
          <a:blip r:embed="rId5">
            <a:extLst>
              <a:ext uri="{28A0092B-C50C-407E-A947-70E740481C1C}">
                <a14:useLocalDpi xmlns:a14="http://schemas.microsoft.com/office/drawing/2010/main"/>
              </a:ext>
            </a:extLst>
          </a:blip>
          <a:srcRect t="6702" b="6702"/>
          <a:stretch/>
        </p:blipFill>
        <p:spPr>
          <a:xfrm>
            <a:off x="176063" y="2357913"/>
            <a:ext cx="3219450" cy="2123539"/>
          </a:xfrm>
          <a:prstGeom prst="rect">
            <a:avLst/>
          </a:prstGeom>
          <a:ln w="190500" cap="sq">
            <a:solidFill>
              <a:schemeClr val="accent5">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Dibujo de una persona&#10;&#10;El contenido generado por IA puede ser incorrecto.">
            <a:extLst>
              <a:ext uri="{FF2B5EF4-FFF2-40B4-BE49-F238E27FC236}">
                <a16:creationId xmlns:a16="http://schemas.microsoft.com/office/drawing/2014/main" id="{46C29990-C52E-6B3E-FC94-348FAC79E12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3" y="4646413"/>
            <a:ext cx="3219450" cy="2025433"/>
          </a:xfrm>
          <a:prstGeom prst="rect">
            <a:avLst/>
          </a:prstGeom>
          <a:ln w="190500" cap="sq">
            <a:solidFill>
              <a:schemeClr val="accent6">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CuadroTexto 13">
            <a:extLst>
              <a:ext uri="{FF2B5EF4-FFF2-40B4-BE49-F238E27FC236}">
                <a16:creationId xmlns:a16="http://schemas.microsoft.com/office/drawing/2014/main" id="{15E3A247-5040-53CA-F359-6DD43B95FD4F}"/>
              </a:ext>
            </a:extLst>
          </p:cNvPr>
          <p:cNvSpPr txBox="1"/>
          <p:nvPr/>
        </p:nvSpPr>
        <p:spPr>
          <a:xfrm>
            <a:off x="3643162" y="2318296"/>
            <a:ext cx="6148537" cy="1015663"/>
          </a:xfrm>
          <a:prstGeom prst="rect">
            <a:avLst/>
          </a:prstGeom>
          <a:noFill/>
        </p:spPr>
        <p:txBody>
          <a:bodyPr wrap="square">
            <a:spAutoFit/>
          </a:bodyPr>
          <a:lstStyle/>
          <a:p>
            <a:pPr>
              <a:spcBef>
                <a:spcPts val="600"/>
              </a:spcBef>
            </a:pPr>
            <a:r>
              <a:rPr lang="es-ES" sz="2000" b="1" dirty="0"/>
              <a:t>Finalmente, en la puerta de la ciudad, tras realizar acciones legales ante los ancianos, </a:t>
            </a:r>
            <a:r>
              <a:rPr lang="es-ES" sz="2000" b="1" dirty="0" err="1"/>
              <a:t>Booz</a:t>
            </a:r>
            <a:r>
              <a:rPr lang="es-ES" sz="2000" b="1" dirty="0"/>
              <a:t> consigue la redención (</a:t>
            </a:r>
            <a:r>
              <a:rPr lang="es-ES" sz="2000" b="1"/>
              <a:t>Rut 4:3-10).</a:t>
            </a:r>
            <a:endParaRPr lang="es-ES" sz="2000" b="1" dirty="0"/>
          </a:p>
        </p:txBody>
      </p:sp>
      <p:sp>
        <p:nvSpPr>
          <p:cNvPr id="16" name="CuadroTexto 15">
            <a:extLst>
              <a:ext uri="{FF2B5EF4-FFF2-40B4-BE49-F238E27FC236}">
                <a16:creationId xmlns:a16="http://schemas.microsoft.com/office/drawing/2014/main" id="{0810286C-A24B-DCCA-3780-BE76BEDDFF10}"/>
              </a:ext>
            </a:extLst>
          </p:cNvPr>
          <p:cNvSpPr txBox="1"/>
          <p:nvPr/>
        </p:nvSpPr>
        <p:spPr>
          <a:xfrm>
            <a:off x="3643163" y="5267564"/>
            <a:ext cx="5424637" cy="1323439"/>
          </a:xfrm>
          <a:prstGeom prst="rect">
            <a:avLst/>
          </a:prstGeom>
          <a:noFill/>
        </p:spPr>
        <p:txBody>
          <a:bodyPr wrap="square">
            <a:spAutoFit/>
          </a:bodyPr>
          <a:lstStyle/>
          <a:p>
            <a:pPr>
              <a:spcBef>
                <a:spcPts val="600"/>
              </a:spcBef>
            </a:pPr>
            <a:r>
              <a:rPr lang="es-ES" sz="2000" b="1" dirty="0"/>
              <a:t>¿En base a qué se puede realizar la redención? En base a la sangre de Jesús, que Él derramo para poder librarnos del poder del mal, y desbaratar los planes del maligno.</a:t>
            </a:r>
          </a:p>
        </p:txBody>
      </p:sp>
      <p:sp>
        <p:nvSpPr>
          <p:cNvPr id="18" name="CuadroTexto 17">
            <a:extLst>
              <a:ext uri="{FF2B5EF4-FFF2-40B4-BE49-F238E27FC236}">
                <a16:creationId xmlns:a16="http://schemas.microsoft.com/office/drawing/2014/main" id="{D7D97086-1560-12E5-82A6-313793C41D21}"/>
              </a:ext>
            </a:extLst>
          </p:cNvPr>
          <p:cNvSpPr txBox="1"/>
          <p:nvPr/>
        </p:nvSpPr>
        <p:spPr>
          <a:xfrm>
            <a:off x="3623885" y="3331266"/>
            <a:ext cx="5610980" cy="1938992"/>
          </a:xfrm>
          <a:prstGeom prst="rect">
            <a:avLst/>
          </a:prstGeom>
          <a:noFill/>
        </p:spPr>
        <p:txBody>
          <a:bodyPr wrap="square">
            <a:spAutoFit/>
          </a:bodyPr>
          <a:lstStyle/>
          <a:p>
            <a:pPr>
              <a:spcBef>
                <a:spcPts val="600"/>
              </a:spcBef>
            </a:pPr>
            <a:r>
              <a:rPr lang="es-ES" sz="2000" b="1" dirty="0"/>
              <a:t>De igual modo, Dios reúne a los “ancianos” representantes de los mundos no caídos, junto con los ángeles, y realiza una investigación cuidadosa donde se decide que Jesús puede redimirnos (a esto lo llamamos el Juicio previo a la Segunda Venida).</a:t>
            </a:r>
          </a:p>
        </p:txBody>
      </p:sp>
    </p:spTree>
    <p:extLst>
      <p:ext uri="{BB962C8B-B14F-4D97-AF65-F5344CB8AC3E}">
        <p14:creationId xmlns:p14="http://schemas.microsoft.com/office/powerpoint/2010/main" val="359119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ppt_h/2"/>
                                          </p:val>
                                        </p:tav>
                                        <p:tav tm="100000">
                                          <p:val>
                                            <p:strVal val="#ppt_y"/>
                                          </p:val>
                                        </p:tav>
                                      </p:tavLst>
                                    </p:anim>
                                    <p:anim calcmode="lin" valueType="num">
                                      <p:cBhvr>
                                        <p:cTn id="18" dur="500" fill="hold"/>
                                        <p:tgtEl>
                                          <p:spTgt spid="5"/>
                                        </p:tgtEl>
                                        <p:attrNameLst>
                                          <p:attrName>ppt_w</p:attrName>
                                        </p:attrNameLst>
                                      </p:cBhvr>
                                      <p:tavLst>
                                        <p:tav tm="0">
                                          <p:val>
                                            <p:strVal val="#ppt_w"/>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 calcmode="lin" valueType="num">
                                      <p:cBhvr>
                                        <p:cTn id="35" dur="500" fill="hold"/>
                                        <p:tgtEl>
                                          <p:spTgt spid="10"/>
                                        </p:tgtEl>
                                        <p:attrNameLst>
                                          <p:attrName>style.rotation</p:attrName>
                                        </p:attrNameLst>
                                      </p:cBhvr>
                                      <p:tavLst>
                                        <p:tav tm="0">
                                          <p:val>
                                            <p:fltVal val="360"/>
                                          </p:val>
                                        </p:tav>
                                        <p:tav tm="100000">
                                          <p:val>
                                            <p:fltVal val="0"/>
                                          </p:val>
                                        </p:tav>
                                      </p:tavLst>
                                    </p:anim>
                                    <p:animEffect transition="in" filter="fade">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ppt_h/2"/>
                                          </p:val>
                                        </p:tav>
                                        <p:tav tm="100000">
                                          <p:val>
                                            <p:strVal val="#ppt_y"/>
                                          </p:val>
                                        </p:tav>
                                      </p:tavLst>
                                    </p:anim>
                                    <p:anim calcmode="lin" valueType="num">
                                      <p:cBhvr>
                                        <p:cTn id="59" dur="1000" fill="hold"/>
                                        <p:tgtEl>
                                          <p:spTgt spid="4"/>
                                        </p:tgtEl>
                                        <p:attrNameLst>
                                          <p:attrName>ppt_w</p:attrName>
                                        </p:attrNameLst>
                                      </p:cBhvr>
                                      <p:tavLst>
                                        <p:tav tm="0">
                                          <p:val>
                                            <p:strVal val="#ppt_w"/>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65B1E9-B178-D7CE-2398-AE3993BC5602}"/>
              </a:ext>
            </a:extLst>
          </p:cNvPr>
          <p:cNvSpPr txBox="1"/>
          <p:nvPr/>
        </p:nvSpPr>
        <p:spPr>
          <a:xfrm>
            <a:off x="2071484" y="797510"/>
            <a:ext cx="9270967" cy="5262979"/>
          </a:xfrm>
          <a:prstGeom prst="rect">
            <a:avLst/>
          </a:prstGeom>
          <a:noFill/>
        </p:spPr>
        <p:txBody>
          <a:bodyPr wrap="square">
            <a:spAutoFit/>
          </a:bodyPr>
          <a:lstStyle/>
          <a:p>
            <a:pPr>
              <a:spcBef>
                <a:spcPts val="600"/>
              </a:spcBef>
            </a:pPr>
            <a:r>
              <a:rPr lang="es-ES" sz="2400" b="1" dirty="0">
                <a:latin typeface="Constantia" panose="02030602050306030303" pitchFamily="18" charset="0"/>
              </a:rPr>
              <a:t>“En las leyes dadas a Israel, hay una hermosa ilustración de la relación de Cristo con su pueblo. Cuando por la pobreza un hebreo había quedado obligado a separarse de su patrimonio y a venderse como esclavo, el deber de redimirle a él y su herencia recaía sobre el pariente más cercano (véase Levítico 25:25, 47-49; Rut 2:20). Así también la obra de redimirnos a nosotros y nuestra herencia, perdida por el pecado, recayó sobre Aquel que era pariente cercano nuestro. Y a fin de redimirnos, él se hizo pariente nuestro. Más cercano que el padre, la madre, el hermano, el amigo o el amante, es el Señor nuestro Salvador. “No temas—dice él,—porque yo te redimí; te puse nombre, mío eres tú. Porque en mis ojos fuiste de grande estima, fuiste honorable, y yo te amé: daré pues hombres por ti, y naciones por tu alma” (Isaías 43:1, 4)”</a:t>
            </a:r>
          </a:p>
        </p:txBody>
      </p:sp>
      <p:sp>
        <p:nvSpPr>
          <p:cNvPr id="4" name="CuadroTexto 3">
            <a:extLst>
              <a:ext uri="{FF2B5EF4-FFF2-40B4-BE49-F238E27FC236}">
                <a16:creationId xmlns:a16="http://schemas.microsoft.com/office/drawing/2014/main" id="{16C22A6C-4B0B-373D-96DD-001037917737}"/>
              </a:ext>
            </a:extLst>
          </p:cNvPr>
          <p:cNvSpPr txBox="1"/>
          <p:nvPr/>
        </p:nvSpPr>
        <p:spPr>
          <a:xfrm>
            <a:off x="6272399" y="6023402"/>
            <a:ext cx="4814202" cy="338554"/>
          </a:xfrm>
          <a:prstGeom prst="rect">
            <a:avLst/>
          </a:prstGeom>
          <a:noFill/>
        </p:spPr>
        <p:txBody>
          <a:bodyPr wrap="none" rtlCol="0">
            <a:spAutoFit/>
          </a:bodyPr>
          <a:lstStyle/>
          <a:p>
            <a:pPr algn="r"/>
            <a:r>
              <a:rPr lang="es-ES" sz="1600" b="1" dirty="0"/>
              <a:t>E. G. W. (El Deseado de todas las gentes, pág. 294)</a:t>
            </a:r>
          </a:p>
        </p:txBody>
      </p:sp>
    </p:spTree>
    <p:extLst>
      <p:ext uri="{BB962C8B-B14F-4D97-AF65-F5344CB8AC3E}">
        <p14:creationId xmlns:p14="http://schemas.microsoft.com/office/powerpoint/2010/main" val="11692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001AF0-2ABA-17E5-B38D-860627B654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AAE3488-0D16-B0A3-CEE8-6D5C4E0E3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1BCD09E-F7DB-DDDF-0158-C109E7C35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a:solidFill>
            <a:schemeClr val="bg1"/>
          </a:solidFill>
        </p:grpSpPr>
        <p:grpSp>
          <p:nvGrpSpPr>
            <p:cNvPr id="12" name="Group 11">
              <a:extLst>
                <a:ext uri="{FF2B5EF4-FFF2-40B4-BE49-F238E27FC236}">
                  <a16:creationId xmlns:a16="http://schemas.microsoft.com/office/drawing/2014/main" id="{BAA56092-BD7B-E174-749C-A94CCD8AAE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6" name="Freeform: Shape 15">
                <a:extLst>
                  <a:ext uri="{FF2B5EF4-FFF2-40B4-BE49-F238E27FC236}">
                    <a16:creationId xmlns:a16="http://schemas.microsoft.com/office/drawing/2014/main" id="{874D782E-08D7-8845-F840-B96590181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6DC615F1-0CBF-A9DE-75FA-72A8D4781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3" name="Group 12">
              <a:extLst>
                <a:ext uri="{FF2B5EF4-FFF2-40B4-BE49-F238E27FC236}">
                  <a16:creationId xmlns:a16="http://schemas.microsoft.com/office/drawing/2014/main" id="{059FDC29-123D-2DA8-D0FB-4C5CAA6796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grpFill/>
          </p:grpSpPr>
          <p:sp>
            <p:nvSpPr>
              <p:cNvPr id="14" name="Freeform: Shape 13">
                <a:extLst>
                  <a:ext uri="{FF2B5EF4-FFF2-40B4-BE49-F238E27FC236}">
                    <a16:creationId xmlns:a16="http://schemas.microsoft.com/office/drawing/2014/main" id="{5C61562B-D35B-0A84-C5A0-7CEEC227F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818CB1F-864A-E936-824D-81B141D92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9" name="Group 18">
            <a:extLst>
              <a:ext uri="{FF2B5EF4-FFF2-40B4-BE49-F238E27FC236}">
                <a16:creationId xmlns:a16="http://schemas.microsoft.com/office/drawing/2014/main" id="{598F6491-1666-4BB9-C762-24833027FC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6700" y="1119591"/>
            <a:ext cx="5696115" cy="5557691"/>
            <a:chOff x="579725" y="1119591"/>
            <a:chExt cx="4965868" cy="4598497"/>
          </a:xfrm>
        </p:grpSpPr>
        <p:sp>
          <p:nvSpPr>
            <p:cNvPr id="20" name="Rectangle 19">
              <a:extLst>
                <a:ext uri="{FF2B5EF4-FFF2-40B4-BE49-F238E27FC236}">
                  <a16:creationId xmlns:a16="http://schemas.microsoft.com/office/drawing/2014/main" id="{C137456B-FBF8-086B-F6D9-3546E5CF6D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4DC2DC-7908-D113-9E01-0C7EFC59D7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79725" y="1119591"/>
              <a:ext cx="4965868" cy="4598497"/>
            </a:xfrm>
            <a:prstGeom prst="rect">
              <a:avLst/>
            </a:prstGeom>
            <a:solidFill>
              <a:schemeClr val="accent3">
                <a:lumMod val="50000"/>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C1B2F8E9-D1D7-59A9-67EC-5123BEFC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35402" y="1073781"/>
            <a:ext cx="5741524" cy="555769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Forma&#10;&#10;El contenido generado por IA puede ser incorrecto.">
            <a:extLst>
              <a:ext uri="{FF2B5EF4-FFF2-40B4-BE49-F238E27FC236}">
                <a16:creationId xmlns:a16="http://schemas.microsoft.com/office/drawing/2014/main" id="{A39215C1-357A-540F-4082-997F67630A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83" r="2526" b="-3"/>
          <a:stretch>
            <a:fillRect/>
          </a:stretch>
        </p:blipFill>
        <p:spPr>
          <a:xfrm>
            <a:off x="6094114" y="1502006"/>
            <a:ext cx="5962484" cy="5175276"/>
          </a:xfrm>
          <a:prstGeom prst="rect">
            <a:avLst/>
          </a:prstGeom>
          <a:ln w="28575">
            <a:noFill/>
          </a:ln>
        </p:spPr>
      </p:pic>
      <p:sp>
        <p:nvSpPr>
          <p:cNvPr id="25" name="Freeform: Shape 24">
            <a:extLst>
              <a:ext uri="{FF2B5EF4-FFF2-40B4-BE49-F238E27FC236}">
                <a16:creationId xmlns:a16="http://schemas.microsoft.com/office/drawing/2014/main" id="{3968D2A3-647B-D143-BA6E-F35D00EEE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E7D993D6-9153-DE58-651F-BEC9F476D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4">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EB967EF5-25B0-0E81-0578-FBCCEBE2E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C04CB43C-DF0E-6193-0102-6B44AE97F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10484" y="1269725"/>
            <a:ext cx="319941" cy="319941"/>
          </a:xfrm>
          <a:prstGeom prst="ellipse">
            <a:avLst/>
          </a:prstGeom>
          <a:solidFill>
            <a:schemeClr val="accent4">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aphic 185">
            <a:extLst>
              <a:ext uri="{FF2B5EF4-FFF2-40B4-BE49-F238E27FC236}">
                <a16:creationId xmlns:a16="http://schemas.microsoft.com/office/drawing/2014/main" id="{4B551772-FFD7-75F5-1AE3-6D944502C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rgbClr val="FFFFFF"/>
          </a:solidFill>
        </p:grpSpPr>
        <p:sp>
          <p:nvSpPr>
            <p:cNvPr id="34" name="Freeform: Shape 33">
              <a:extLst>
                <a:ext uri="{FF2B5EF4-FFF2-40B4-BE49-F238E27FC236}">
                  <a16:creationId xmlns:a16="http://schemas.microsoft.com/office/drawing/2014/main" id="{0E689BAA-CF15-84A8-F8D5-C86E4E3688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2DAC13F-1CED-0730-D3B5-303A6E3B88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F1CAB52-7FBC-2ADA-B8CB-B763D1CEF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6FF3B66-E6B0-DB33-2168-AD9083D39C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35173C-CBCA-3CD9-1F7D-B3B54068E5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0" name="Graphic 185">
            <a:extLst>
              <a:ext uri="{FF2B5EF4-FFF2-40B4-BE49-F238E27FC236}">
                <a16:creationId xmlns:a16="http://schemas.microsoft.com/office/drawing/2014/main" id="{C9C6CB15-92F5-AB44-A591-37E76D57E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4382" y="467515"/>
            <a:ext cx="1054466" cy="469689"/>
            <a:chOff x="9841624" y="4115729"/>
            <a:chExt cx="602169" cy="268223"/>
          </a:xfrm>
          <a:solidFill>
            <a:schemeClr val="bg1"/>
          </a:solidFill>
        </p:grpSpPr>
        <p:sp>
          <p:nvSpPr>
            <p:cNvPr id="41" name="Freeform: Shape 40">
              <a:extLst>
                <a:ext uri="{FF2B5EF4-FFF2-40B4-BE49-F238E27FC236}">
                  <a16:creationId xmlns:a16="http://schemas.microsoft.com/office/drawing/2014/main" id="{B0D4F559-7A3A-FCF4-3CF5-F0D2688EA3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539BA0B-E99E-D21C-C596-6ED01039AA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DA051E4-D9A4-E252-EC7A-33A3197B758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04EB9ED-D9FC-C7A4-C38E-45CCBA62618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A56550E-4A34-4D86-1107-34516F3CE9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Elipse 6">
            <a:extLst>
              <a:ext uri="{FF2B5EF4-FFF2-40B4-BE49-F238E27FC236}">
                <a16:creationId xmlns:a16="http://schemas.microsoft.com/office/drawing/2014/main" id="{9A679067-5124-1985-0BED-211AAD7BE6B5}"/>
              </a:ext>
            </a:extLst>
          </p:cNvPr>
          <p:cNvSpPr>
            <a:spLocks noGrp="1" noRot="1" noMove="1" noResize="1" noEditPoints="1" noAdjustHandles="1" noChangeArrowheads="1" noChangeShapeType="1"/>
          </p:cNvSpPr>
          <p:nvPr/>
        </p:nvSpPr>
        <p:spPr>
          <a:xfrm>
            <a:off x="6684382" y="2057529"/>
            <a:ext cx="4654178" cy="4067046"/>
          </a:xfrm>
          <a:prstGeom prst="ellipse">
            <a:avLst/>
          </a:prstGeom>
          <a:blipFill dpi="0" rotWithShape="1">
            <a:blip r:embed="rId3" cstate="print">
              <a:extLst>
                <a:ext uri="{28A0092B-C50C-407E-A947-70E740481C1C}">
                  <a14:useLocalDpi xmlns:a14="http://schemas.microsoft.com/office/drawing/2010/main"/>
                </a:ext>
              </a:extLst>
            </a:blip>
            <a:srcRect/>
            <a:stretch>
              <a:fillRect t="322" b="-47454"/>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A683A8F6-49C1-33EF-E09A-DA8D96DAFE79}"/>
              </a:ext>
            </a:extLst>
          </p:cNvPr>
          <p:cNvSpPr txBox="1"/>
          <p:nvPr/>
        </p:nvSpPr>
        <p:spPr>
          <a:xfrm>
            <a:off x="180975" y="1513296"/>
            <a:ext cx="5696115" cy="4494435"/>
          </a:xfrm>
          <a:prstGeom prst="rect">
            <a:avLst/>
          </a:prstGeom>
          <a:noFill/>
        </p:spPr>
        <p:txBody>
          <a:bodyPr wrap="square">
            <a:spAutoFit/>
          </a:bodyPr>
          <a:lstStyle/>
          <a:p>
            <a:pPr algn="ctr">
              <a:lnSpc>
                <a:spcPct val="150000"/>
              </a:lnSpc>
            </a:pPr>
            <a:r>
              <a:rPr lang="es-ES" sz="6600" b="1" dirty="0">
                <a:solidFill>
                  <a:schemeClr val="bg1"/>
                </a:solidFill>
                <a:effectLst>
                  <a:outerShdw blurRad="50800" dist="50800" dir="3600000" algn="ctr" rotWithShape="0">
                    <a:srgbClr val="B2F0B2"/>
                  </a:outerShdw>
                </a:effectLst>
                <a:latin typeface="Comic Sans MS" panose="030F0702030302020204" pitchFamily="66" charset="0"/>
              </a:rPr>
              <a:t>ESTER Y</a:t>
            </a:r>
            <a:br>
              <a:rPr lang="es-ES" sz="6600" b="1" dirty="0">
                <a:solidFill>
                  <a:schemeClr val="bg1"/>
                </a:solidFill>
                <a:effectLst>
                  <a:outerShdw blurRad="50800" dist="50800" dir="3600000" algn="ctr" rotWithShape="0">
                    <a:srgbClr val="B2F0B2"/>
                  </a:outerShdw>
                </a:effectLst>
                <a:latin typeface="Comic Sans MS" panose="030F0702030302020204" pitchFamily="66" charset="0"/>
              </a:rPr>
            </a:br>
            <a:r>
              <a:rPr lang="es-ES" sz="6600" b="1" dirty="0">
                <a:solidFill>
                  <a:schemeClr val="bg1"/>
                </a:solidFill>
                <a:effectLst>
                  <a:outerShdw blurRad="50800" dist="50800" dir="3600000" algn="ctr" rotWithShape="0">
                    <a:srgbClr val="B2F0B2"/>
                  </a:outerShdw>
                </a:effectLst>
                <a:latin typeface="Comic Sans MS" panose="030F0702030302020204" pitchFamily="66" charset="0"/>
              </a:rPr>
              <a:t>EL TIEMPO DEL FIN</a:t>
            </a:r>
          </a:p>
        </p:txBody>
      </p:sp>
    </p:spTree>
    <p:extLst>
      <p:ext uri="{BB962C8B-B14F-4D97-AF65-F5344CB8AC3E}">
        <p14:creationId xmlns:p14="http://schemas.microsoft.com/office/powerpoint/2010/main" val="120722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TotalTime>
  <Words>1612</Words>
  <Application>Microsoft Office PowerPoint</Application>
  <PresentationFormat>Panorámica</PresentationFormat>
  <Paragraphs>53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Arial</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75</cp:revision>
  <dcterms:created xsi:type="dcterms:W3CDTF">2025-05-24T16:12:04Z</dcterms:created>
  <dcterms:modified xsi:type="dcterms:W3CDTF">2025-05-26T03:31:01Z</dcterms:modified>
</cp:coreProperties>
</file>