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72" r:id="rId8"/>
    <p:sldId id="269" r:id="rId9"/>
    <p:sldId id="263" r:id="rId10"/>
    <p:sldId id="268" r:id="rId11"/>
    <p:sldId id="267" r:id="rId12"/>
    <p:sldId id="270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Constantia" panose="02030602050306030303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93"/>
    <a:srgbClr val="FFBDD3"/>
    <a:srgbClr val="FF945F"/>
    <a:srgbClr val="FF74A3"/>
    <a:srgbClr val="E3D5C5"/>
    <a:srgbClr val="97D2FF"/>
    <a:srgbClr val="F7DDDD"/>
    <a:srgbClr val="EAAAAA"/>
    <a:srgbClr val="489CB6"/>
    <a:srgbClr val="517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477E7-0DFC-48B5-9C81-905BA46E8005}" type="doc">
      <dgm:prSet loTypeId="urn:microsoft.com/office/officeart/2005/8/layout/process1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72C5A30-46EB-45B4-8556-AB428D58F476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dragón (Satanás) entrega su poder a la bestia (Ap. 13:2)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34EDB-DBCF-4115-AE70-7B6764C64FFC}" type="parTrans" cxnId="{473F8379-E0D1-4810-ABB5-B3681C08696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21F855-95DD-4DC3-B6C5-49FCD87E18F2}" type="sibTrans" cxnId="{473F8379-E0D1-4810-ABB5-B3681C086967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D0BAB3-80DD-458F-A967-2C8D2059234B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través de ella, él consigue la adoración de toda la tierra (Ap. 13:4)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8BAD3C-0D6D-47C0-9FD6-90D9C4B6B176}" type="parTrans" cxnId="{B0918554-BE88-43FD-8F2F-2B54541B340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C6BCE9-99F1-425B-A09C-3A951C3375B8}" type="sibTrans" cxnId="{B0918554-BE88-43FD-8F2F-2B54541B340B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ED21C4-5C99-4937-A880-CF848319EED7}">
      <dgm:prSet custT="1"/>
      <dgm:spPr/>
      <dgm:t>
        <a:bodyPr/>
        <a:lstStyle/>
        <a:p>
          <a:pPr>
            <a:lnSpc>
              <a:spcPts val="1700"/>
            </a:lnSpc>
          </a:pP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 segunda bestia (un falso profeta) ejerce el poder de la bestia, y hace que todos la adoren (Ap. 13:12)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7CE83B-3F43-425B-A104-B7D62AED543F}" type="parTrans" cxnId="{548F9042-9837-45B7-9DA9-D35F04527C7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5597E9-6386-47D3-8E33-81A7E3916BA4}" type="sibTrans" cxnId="{548F9042-9837-45B7-9DA9-D35F04527C7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FA79E8-E30B-4AA5-BDAC-0CE447F58559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Además, hace una imagen para que se la adore también (Ap. 13:14)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38D553-900F-444B-8A64-ABCDBE9583C8}" type="parTrans" cxnId="{75B46D11-E3E7-4633-BFE6-C32B94CF0DD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135775-3A32-43ED-BDBA-0B50E580F54B}" type="sibTrans" cxnId="{75B46D11-E3E7-4633-BFE6-C32B94CF0DD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0DE53-929F-4F4C-82DA-2D6E36606D6F}" type="pres">
      <dgm:prSet presAssocID="{C14477E7-0DFC-48B5-9C81-905BA46E8005}" presName="Name0" presStyleCnt="0">
        <dgm:presLayoutVars>
          <dgm:dir/>
          <dgm:resizeHandles val="exact"/>
        </dgm:presLayoutVars>
      </dgm:prSet>
      <dgm:spPr/>
    </dgm:pt>
    <dgm:pt modelId="{10DBCF43-B96D-4363-82FF-2D8F50666F75}" type="pres">
      <dgm:prSet presAssocID="{872C5A30-46EB-45B4-8556-AB428D58F476}" presName="node" presStyleLbl="node1" presStyleIdx="0" presStyleCnt="4" custScaleX="146764">
        <dgm:presLayoutVars>
          <dgm:bulletEnabled val="1"/>
        </dgm:presLayoutVars>
      </dgm:prSet>
      <dgm:spPr/>
    </dgm:pt>
    <dgm:pt modelId="{27146800-56FE-418F-8B5C-6D379581FD92}" type="pres">
      <dgm:prSet presAssocID="{6121F855-95DD-4DC3-B6C5-49FCD87E18F2}" presName="sibTrans" presStyleLbl="sibTrans2D1" presStyleIdx="0" presStyleCnt="3"/>
      <dgm:spPr/>
    </dgm:pt>
    <dgm:pt modelId="{15776BAE-BDD1-4978-B844-DA230CD19D2E}" type="pres">
      <dgm:prSet presAssocID="{6121F855-95DD-4DC3-B6C5-49FCD87E18F2}" presName="connectorText" presStyleLbl="sibTrans2D1" presStyleIdx="0" presStyleCnt="3"/>
      <dgm:spPr/>
    </dgm:pt>
    <dgm:pt modelId="{82D778E3-CF10-4B33-AA7B-7F628A0D7915}" type="pres">
      <dgm:prSet presAssocID="{5DD0BAB3-80DD-458F-A967-2C8D2059234B}" presName="node" presStyleLbl="node1" presStyleIdx="1" presStyleCnt="4" custScaleX="141968">
        <dgm:presLayoutVars>
          <dgm:bulletEnabled val="1"/>
        </dgm:presLayoutVars>
      </dgm:prSet>
      <dgm:spPr/>
    </dgm:pt>
    <dgm:pt modelId="{84527A69-5813-483F-B704-26B892D3B25A}" type="pres">
      <dgm:prSet presAssocID="{F3C6BCE9-99F1-425B-A09C-3A951C3375B8}" presName="sibTrans" presStyleLbl="sibTrans2D1" presStyleIdx="1" presStyleCnt="3"/>
      <dgm:spPr/>
    </dgm:pt>
    <dgm:pt modelId="{FDED50ED-7106-4E6C-844D-B7B1BA4FF99B}" type="pres">
      <dgm:prSet presAssocID="{F3C6BCE9-99F1-425B-A09C-3A951C3375B8}" presName="connectorText" presStyleLbl="sibTrans2D1" presStyleIdx="1" presStyleCnt="3"/>
      <dgm:spPr/>
    </dgm:pt>
    <dgm:pt modelId="{76E9DDF6-A1E6-47CB-BAF6-4623161BCD22}" type="pres">
      <dgm:prSet presAssocID="{A0ED21C4-5C99-4937-A880-CF848319EED7}" presName="node" presStyleLbl="node1" presStyleIdx="2" presStyleCnt="4" custScaleX="170411">
        <dgm:presLayoutVars>
          <dgm:bulletEnabled val="1"/>
        </dgm:presLayoutVars>
      </dgm:prSet>
      <dgm:spPr/>
    </dgm:pt>
    <dgm:pt modelId="{968E5D66-5FB4-42B8-A7D3-E977AEF6FA51}" type="pres">
      <dgm:prSet presAssocID="{7D5597E9-6386-47D3-8E33-81A7E3916BA4}" presName="sibTrans" presStyleLbl="sibTrans2D1" presStyleIdx="2" presStyleCnt="3"/>
      <dgm:spPr/>
    </dgm:pt>
    <dgm:pt modelId="{DFCB3AB9-6533-46CE-AEAA-16B42163E6E7}" type="pres">
      <dgm:prSet presAssocID="{7D5597E9-6386-47D3-8E33-81A7E3916BA4}" presName="connectorText" presStyleLbl="sibTrans2D1" presStyleIdx="2" presStyleCnt="3"/>
      <dgm:spPr/>
    </dgm:pt>
    <dgm:pt modelId="{19BD2A4F-2C84-486B-A34A-5F655FFF665E}" type="pres">
      <dgm:prSet presAssocID="{95FA79E8-E30B-4AA5-BDAC-0CE447F58559}" presName="node" presStyleLbl="node1" presStyleIdx="3" presStyleCnt="4" custScaleX="143926">
        <dgm:presLayoutVars>
          <dgm:bulletEnabled val="1"/>
        </dgm:presLayoutVars>
      </dgm:prSet>
      <dgm:spPr/>
    </dgm:pt>
  </dgm:ptLst>
  <dgm:cxnLst>
    <dgm:cxn modelId="{75B46D11-E3E7-4633-BFE6-C32B94CF0DD4}" srcId="{C14477E7-0DFC-48B5-9C81-905BA46E8005}" destId="{95FA79E8-E30B-4AA5-BDAC-0CE447F58559}" srcOrd="3" destOrd="0" parTransId="{F838D553-900F-444B-8A64-ABCDBE9583C8}" sibTransId="{E0135775-3A32-43ED-BDBA-0B50E580F54B}"/>
    <dgm:cxn modelId="{C999882D-D961-4343-A002-57E5D97B9864}" type="presOf" srcId="{95FA79E8-E30B-4AA5-BDAC-0CE447F58559}" destId="{19BD2A4F-2C84-486B-A34A-5F655FFF665E}" srcOrd="0" destOrd="0" presId="urn:microsoft.com/office/officeart/2005/8/layout/process1"/>
    <dgm:cxn modelId="{548F9042-9837-45B7-9DA9-D35F04527C71}" srcId="{C14477E7-0DFC-48B5-9C81-905BA46E8005}" destId="{A0ED21C4-5C99-4937-A880-CF848319EED7}" srcOrd="2" destOrd="0" parTransId="{7F7CE83B-3F43-425B-A104-B7D62AED543F}" sibTransId="{7D5597E9-6386-47D3-8E33-81A7E3916BA4}"/>
    <dgm:cxn modelId="{FBB16363-992B-458A-99E1-6858C5634C67}" type="presOf" srcId="{A0ED21C4-5C99-4937-A880-CF848319EED7}" destId="{76E9DDF6-A1E6-47CB-BAF6-4623161BCD22}" srcOrd="0" destOrd="0" presId="urn:microsoft.com/office/officeart/2005/8/layout/process1"/>
    <dgm:cxn modelId="{B0918554-BE88-43FD-8F2F-2B54541B340B}" srcId="{C14477E7-0DFC-48B5-9C81-905BA46E8005}" destId="{5DD0BAB3-80DD-458F-A967-2C8D2059234B}" srcOrd="1" destOrd="0" parTransId="{F88BAD3C-0D6D-47C0-9FD6-90D9C4B6B176}" sibTransId="{F3C6BCE9-99F1-425B-A09C-3A951C3375B8}"/>
    <dgm:cxn modelId="{0456B376-FBC4-4325-A8B9-8822AAB11BC5}" type="presOf" srcId="{6121F855-95DD-4DC3-B6C5-49FCD87E18F2}" destId="{27146800-56FE-418F-8B5C-6D379581FD92}" srcOrd="0" destOrd="0" presId="urn:microsoft.com/office/officeart/2005/8/layout/process1"/>
    <dgm:cxn modelId="{473F8379-E0D1-4810-ABB5-B3681C086967}" srcId="{C14477E7-0DFC-48B5-9C81-905BA46E8005}" destId="{872C5A30-46EB-45B4-8556-AB428D58F476}" srcOrd="0" destOrd="0" parTransId="{D0934EDB-DBCF-4115-AE70-7B6764C64FFC}" sibTransId="{6121F855-95DD-4DC3-B6C5-49FCD87E18F2}"/>
    <dgm:cxn modelId="{BCA6B97A-183A-4ACB-9970-A64A371B84F6}" type="presOf" srcId="{C14477E7-0DFC-48B5-9C81-905BA46E8005}" destId="{7640DE53-929F-4F4C-82DA-2D6E36606D6F}" srcOrd="0" destOrd="0" presId="urn:microsoft.com/office/officeart/2005/8/layout/process1"/>
    <dgm:cxn modelId="{499C847B-4157-4623-B9F8-950ACB1C1437}" type="presOf" srcId="{F3C6BCE9-99F1-425B-A09C-3A951C3375B8}" destId="{84527A69-5813-483F-B704-26B892D3B25A}" srcOrd="0" destOrd="0" presId="urn:microsoft.com/office/officeart/2005/8/layout/process1"/>
    <dgm:cxn modelId="{5BC68B99-898A-4D64-A98D-1E0F483E6AEB}" type="presOf" srcId="{6121F855-95DD-4DC3-B6C5-49FCD87E18F2}" destId="{15776BAE-BDD1-4978-B844-DA230CD19D2E}" srcOrd="1" destOrd="0" presId="urn:microsoft.com/office/officeart/2005/8/layout/process1"/>
    <dgm:cxn modelId="{2D00BEA8-5524-4719-A342-33C19184D83F}" type="presOf" srcId="{F3C6BCE9-99F1-425B-A09C-3A951C3375B8}" destId="{FDED50ED-7106-4E6C-844D-B7B1BA4FF99B}" srcOrd="1" destOrd="0" presId="urn:microsoft.com/office/officeart/2005/8/layout/process1"/>
    <dgm:cxn modelId="{A69594B6-0A0B-4A0C-AD27-1DD199496973}" type="presOf" srcId="{7D5597E9-6386-47D3-8E33-81A7E3916BA4}" destId="{DFCB3AB9-6533-46CE-AEAA-16B42163E6E7}" srcOrd="1" destOrd="0" presId="urn:microsoft.com/office/officeart/2005/8/layout/process1"/>
    <dgm:cxn modelId="{81BA74E6-43DE-422F-9ECE-0292D05CFD57}" type="presOf" srcId="{7D5597E9-6386-47D3-8E33-81A7E3916BA4}" destId="{968E5D66-5FB4-42B8-A7D3-E977AEF6FA51}" srcOrd="0" destOrd="0" presId="urn:microsoft.com/office/officeart/2005/8/layout/process1"/>
    <dgm:cxn modelId="{9992C3EE-4010-4806-A111-47C5B61F97CD}" type="presOf" srcId="{5DD0BAB3-80DD-458F-A967-2C8D2059234B}" destId="{82D778E3-CF10-4B33-AA7B-7F628A0D7915}" srcOrd="0" destOrd="0" presId="urn:microsoft.com/office/officeart/2005/8/layout/process1"/>
    <dgm:cxn modelId="{6BBF27F0-005C-4121-BE58-3FB1590CACF6}" type="presOf" srcId="{872C5A30-46EB-45B4-8556-AB428D58F476}" destId="{10DBCF43-B96D-4363-82FF-2D8F50666F75}" srcOrd="0" destOrd="0" presId="urn:microsoft.com/office/officeart/2005/8/layout/process1"/>
    <dgm:cxn modelId="{82BFA405-6FB7-43BE-8048-20A8B06A004C}" type="presParOf" srcId="{7640DE53-929F-4F4C-82DA-2D6E36606D6F}" destId="{10DBCF43-B96D-4363-82FF-2D8F50666F75}" srcOrd="0" destOrd="0" presId="urn:microsoft.com/office/officeart/2005/8/layout/process1"/>
    <dgm:cxn modelId="{E33B30BC-54D2-4985-9584-492728194817}" type="presParOf" srcId="{7640DE53-929F-4F4C-82DA-2D6E36606D6F}" destId="{27146800-56FE-418F-8B5C-6D379581FD92}" srcOrd="1" destOrd="0" presId="urn:microsoft.com/office/officeart/2005/8/layout/process1"/>
    <dgm:cxn modelId="{14EEBF04-2641-4BE0-9C3D-0B5560F089E4}" type="presParOf" srcId="{27146800-56FE-418F-8B5C-6D379581FD92}" destId="{15776BAE-BDD1-4978-B844-DA230CD19D2E}" srcOrd="0" destOrd="0" presId="urn:microsoft.com/office/officeart/2005/8/layout/process1"/>
    <dgm:cxn modelId="{DBD64A45-52BA-41C9-AC6F-6118FB1A032F}" type="presParOf" srcId="{7640DE53-929F-4F4C-82DA-2D6E36606D6F}" destId="{82D778E3-CF10-4B33-AA7B-7F628A0D7915}" srcOrd="2" destOrd="0" presId="urn:microsoft.com/office/officeart/2005/8/layout/process1"/>
    <dgm:cxn modelId="{D0B5B128-00D8-41FE-A23F-B6F7BE58C75E}" type="presParOf" srcId="{7640DE53-929F-4F4C-82DA-2D6E36606D6F}" destId="{84527A69-5813-483F-B704-26B892D3B25A}" srcOrd="3" destOrd="0" presId="urn:microsoft.com/office/officeart/2005/8/layout/process1"/>
    <dgm:cxn modelId="{D0656F7D-3BD3-4652-BB60-AAF425B6FE7F}" type="presParOf" srcId="{84527A69-5813-483F-B704-26B892D3B25A}" destId="{FDED50ED-7106-4E6C-844D-B7B1BA4FF99B}" srcOrd="0" destOrd="0" presId="urn:microsoft.com/office/officeart/2005/8/layout/process1"/>
    <dgm:cxn modelId="{52AA76BD-903F-4CCB-9899-4CE7E9B69D91}" type="presParOf" srcId="{7640DE53-929F-4F4C-82DA-2D6E36606D6F}" destId="{76E9DDF6-A1E6-47CB-BAF6-4623161BCD22}" srcOrd="4" destOrd="0" presId="urn:microsoft.com/office/officeart/2005/8/layout/process1"/>
    <dgm:cxn modelId="{4EB7E7A1-AB20-47E5-838F-C50FC6B25370}" type="presParOf" srcId="{7640DE53-929F-4F4C-82DA-2D6E36606D6F}" destId="{968E5D66-5FB4-42B8-A7D3-E977AEF6FA51}" srcOrd="5" destOrd="0" presId="urn:microsoft.com/office/officeart/2005/8/layout/process1"/>
    <dgm:cxn modelId="{253333F2-7A73-4064-998A-23B80DE35723}" type="presParOf" srcId="{968E5D66-5FB4-42B8-A7D3-E977AEF6FA51}" destId="{DFCB3AB9-6533-46CE-AEAA-16B42163E6E7}" srcOrd="0" destOrd="0" presId="urn:microsoft.com/office/officeart/2005/8/layout/process1"/>
    <dgm:cxn modelId="{8222C577-AAA5-4C90-833A-CB076EE59A04}" type="presParOf" srcId="{7640DE53-929F-4F4C-82DA-2D6E36606D6F}" destId="{19BD2A4F-2C84-486B-A34A-5F655FFF665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518B5-C981-486D-BF5F-D8A06C701957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9EA8179-2CAA-4AB9-B182-FA445926DB7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Perdonar pecados (Lc. 5:21)</a:t>
          </a:r>
        </a:p>
      </dgm:t>
    </dgm:pt>
    <dgm:pt modelId="{12B8C5BC-EFB8-4F34-8FC3-868F479E0E5D}" type="parTrans" cxnId="{F6D5E72D-C4A8-48ED-B468-78FB289C413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179F12-6B23-4F70-A1DD-B54BBE07AA01}" type="sibTrans" cxnId="{F6D5E72D-C4A8-48ED-B468-78FB289C413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7729C-1E0C-4E87-B48B-6F02B03A5F30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Hacerse igual a Dios (Jn. 10:33)</a:t>
          </a:r>
        </a:p>
      </dgm:t>
    </dgm:pt>
    <dgm:pt modelId="{38D098F3-1548-4395-9557-6BD54648ED24}" type="parTrans" cxnId="{568BB54B-4C44-460C-88C8-3D0FD59ACC0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678AE-5482-46BE-8F25-497D51E7EDD9}" type="sibTrans" cxnId="{568BB54B-4C44-460C-88C8-3D0FD59ACC0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99E310-34E5-4210-9A95-5CB8C064F0B7}" type="pres">
      <dgm:prSet presAssocID="{548518B5-C981-486D-BF5F-D8A06C701957}" presName="linear" presStyleCnt="0">
        <dgm:presLayoutVars>
          <dgm:animLvl val="lvl"/>
          <dgm:resizeHandles val="exact"/>
        </dgm:presLayoutVars>
      </dgm:prSet>
      <dgm:spPr/>
    </dgm:pt>
    <dgm:pt modelId="{AFC4D2AC-FBAA-46A9-A36C-FA73B5E71F3C}" type="pres">
      <dgm:prSet presAssocID="{D9EA8179-2CAA-4AB9-B182-FA445926DB7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766341F-E41B-4E37-BC6E-7BE2D2771D80}" type="pres">
      <dgm:prSet presAssocID="{94179F12-6B23-4F70-A1DD-B54BBE07AA01}" presName="spacer" presStyleCnt="0"/>
      <dgm:spPr/>
    </dgm:pt>
    <dgm:pt modelId="{8A708062-9956-4FC9-AF19-66546FF6D0DE}" type="pres">
      <dgm:prSet presAssocID="{D927729C-1E0C-4E87-B48B-6F02B03A5F3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6D5E72D-C4A8-48ED-B468-78FB289C4133}" srcId="{548518B5-C981-486D-BF5F-D8A06C701957}" destId="{D9EA8179-2CAA-4AB9-B182-FA445926DB77}" srcOrd="0" destOrd="0" parTransId="{12B8C5BC-EFB8-4F34-8FC3-868F479E0E5D}" sibTransId="{94179F12-6B23-4F70-A1DD-B54BBE07AA01}"/>
    <dgm:cxn modelId="{5CEF2A49-45F6-4154-A800-27A8AED3DB83}" type="presOf" srcId="{D9EA8179-2CAA-4AB9-B182-FA445926DB77}" destId="{AFC4D2AC-FBAA-46A9-A36C-FA73B5E71F3C}" srcOrd="0" destOrd="0" presId="urn:microsoft.com/office/officeart/2005/8/layout/vList2"/>
    <dgm:cxn modelId="{568BB54B-4C44-460C-88C8-3D0FD59ACC0B}" srcId="{548518B5-C981-486D-BF5F-D8A06C701957}" destId="{D927729C-1E0C-4E87-B48B-6F02B03A5F30}" srcOrd="1" destOrd="0" parTransId="{38D098F3-1548-4395-9557-6BD54648ED24}" sibTransId="{8F6678AE-5482-46BE-8F25-497D51E7EDD9}"/>
    <dgm:cxn modelId="{FF232AC9-756D-42E7-978D-998E54B2D84E}" type="presOf" srcId="{D927729C-1E0C-4E87-B48B-6F02B03A5F30}" destId="{8A708062-9956-4FC9-AF19-66546FF6D0DE}" srcOrd="0" destOrd="0" presId="urn:microsoft.com/office/officeart/2005/8/layout/vList2"/>
    <dgm:cxn modelId="{7BF7ABD8-4710-44D2-B15F-B57D35073D81}" type="presOf" srcId="{548518B5-C981-486D-BF5F-D8A06C701957}" destId="{7E99E310-34E5-4210-9A95-5CB8C064F0B7}" srcOrd="0" destOrd="0" presId="urn:microsoft.com/office/officeart/2005/8/layout/vList2"/>
    <dgm:cxn modelId="{669D2D35-F109-4C76-A022-342AD958ADBE}" type="presParOf" srcId="{7E99E310-34E5-4210-9A95-5CB8C064F0B7}" destId="{AFC4D2AC-FBAA-46A9-A36C-FA73B5E71F3C}" srcOrd="0" destOrd="0" presId="urn:microsoft.com/office/officeart/2005/8/layout/vList2"/>
    <dgm:cxn modelId="{EC19A65F-129C-4848-897F-29053DE42CBC}" type="presParOf" srcId="{7E99E310-34E5-4210-9A95-5CB8C064F0B7}" destId="{5766341F-E41B-4E37-BC6E-7BE2D2771D80}" srcOrd="1" destOrd="0" presId="urn:microsoft.com/office/officeart/2005/8/layout/vList2"/>
    <dgm:cxn modelId="{1874D0EF-70F6-4E0A-9F8D-C50C9DD207B4}" type="presParOf" srcId="{7E99E310-34E5-4210-9A95-5CB8C064F0B7}" destId="{8A708062-9956-4FC9-AF19-66546FF6D0D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BCF43-B96D-4363-82FF-2D8F50666F75}">
      <dsp:nvSpPr>
        <dsp:cNvPr id="0" name=""/>
        <dsp:cNvSpPr/>
      </dsp:nvSpPr>
      <dsp:spPr>
        <a:xfrm>
          <a:off x="8144" y="0"/>
          <a:ext cx="1820377" cy="14153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dragón (Satanás) entrega su poder a la bestia (Ap. 13:2)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98" y="41454"/>
        <a:ext cx="1737469" cy="1332451"/>
      </dsp:txXfrm>
    </dsp:sp>
    <dsp:sp modelId="{27146800-56FE-418F-8B5C-6D379581FD92}">
      <dsp:nvSpPr>
        <dsp:cNvPr id="0" name=""/>
        <dsp:cNvSpPr/>
      </dsp:nvSpPr>
      <dsp:spPr>
        <a:xfrm>
          <a:off x="1952556" y="553876"/>
          <a:ext cx="262952" cy="307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2556" y="615397"/>
        <a:ext cx="184066" cy="184563"/>
      </dsp:txXfrm>
    </dsp:sp>
    <dsp:sp modelId="{82D778E3-CF10-4B33-AA7B-7F628A0D7915}">
      <dsp:nvSpPr>
        <dsp:cNvPr id="0" name=""/>
        <dsp:cNvSpPr/>
      </dsp:nvSpPr>
      <dsp:spPr>
        <a:xfrm>
          <a:off x="2324659" y="0"/>
          <a:ext cx="1760890" cy="1415359"/>
        </a:xfrm>
        <a:prstGeom prst="roundRect">
          <a:avLst>
            <a:gd name="adj" fmla="val 10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través de ella, él consigue la adoración de toda la tierra (Ap. 13:4)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66113" y="41454"/>
        <a:ext cx="1677982" cy="1332451"/>
      </dsp:txXfrm>
    </dsp:sp>
    <dsp:sp modelId="{84527A69-5813-483F-B704-26B892D3B25A}">
      <dsp:nvSpPr>
        <dsp:cNvPr id="0" name=""/>
        <dsp:cNvSpPr/>
      </dsp:nvSpPr>
      <dsp:spPr>
        <a:xfrm>
          <a:off x="4209583" y="553876"/>
          <a:ext cx="262952" cy="307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087515"/>
            <a:satOff val="0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9583" y="615397"/>
        <a:ext cx="184066" cy="184563"/>
      </dsp:txXfrm>
    </dsp:sp>
    <dsp:sp modelId="{76E9DDF6-A1E6-47CB-BAF6-4623161BCD22}">
      <dsp:nvSpPr>
        <dsp:cNvPr id="0" name=""/>
        <dsp:cNvSpPr/>
      </dsp:nvSpPr>
      <dsp:spPr>
        <a:xfrm>
          <a:off x="4581686" y="0"/>
          <a:ext cx="2113681" cy="1415359"/>
        </a:xfrm>
        <a:prstGeom prst="roundRect">
          <a:avLst>
            <a:gd name="adj" fmla="val 10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7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 segunda bestia (un falso profeta) ejerce el poder de la bestia, y hace que todos la adoren (Ap. 13:12)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23140" y="41454"/>
        <a:ext cx="2030773" cy="1332451"/>
      </dsp:txXfrm>
    </dsp:sp>
    <dsp:sp modelId="{968E5D66-5FB4-42B8-A7D3-E977AEF6FA51}">
      <dsp:nvSpPr>
        <dsp:cNvPr id="0" name=""/>
        <dsp:cNvSpPr/>
      </dsp:nvSpPr>
      <dsp:spPr>
        <a:xfrm>
          <a:off x="6819402" y="553876"/>
          <a:ext cx="262952" cy="307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19402" y="615397"/>
        <a:ext cx="184066" cy="184563"/>
      </dsp:txXfrm>
    </dsp:sp>
    <dsp:sp modelId="{19BD2A4F-2C84-486B-A34A-5F655FFF665E}">
      <dsp:nvSpPr>
        <dsp:cNvPr id="0" name=""/>
        <dsp:cNvSpPr/>
      </dsp:nvSpPr>
      <dsp:spPr>
        <a:xfrm>
          <a:off x="7191504" y="0"/>
          <a:ext cx="1785176" cy="1415359"/>
        </a:xfrm>
        <a:prstGeom prst="roundRect">
          <a:avLst>
            <a:gd name="adj" fmla="val 10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Además, hace una imagen para que se la adore también (Ap. 13:14)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32958" y="41454"/>
        <a:ext cx="1702268" cy="13324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4D2AC-FBAA-46A9-A36C-FA73B5E71F3C}">
      <dsp:nvSpPr>
        <dsp:cNvPr id="0" name=""/>
        <dsp:cNvSpPr/>
      </dsp:nvSpPr>
      <dsp:spPr>
        <a:xfrm>
          <a:off x="0" y="50"/>
          <a:ext cx="3749802" cy="392315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Perdonar pecados (Lc. 5:21)</a:t>
          </a:r>
        </a:p>
      </dsp:txBody>
      <dsp:txXfrm>
        <a:off x="19151" y="19201"/>
        <a:ext cx="3711500" cy="354013"/>
      </dsp:txXfrm>
    </dsp:sp>
    <dsp:sp modelId="{8A708062-9956-4FC9-AF19-66546FF6D0DE}">
      <dsp:nvSpPr>
        <dsp:cNvPr id="0" name=""/>
        <dsp:cNvSpPr/>
      </dsp:nvSpPr>
      <dsp:spPr>
        <a:xfrm>
          <a:off x="0" y="405416"/>
          <a:ext cx="3749802" cy="3923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Hacerse igual a Dios (Jn. 10:33)</a:t>
          </a:r>
        </a:p>
      </dsp:txBody>
      <dsp:txXfrm>
        <a:off x="19151" y="424567"/>
        <a:ext cx="3711500" cy="354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0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7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6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7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4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7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9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2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0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B861-8DDA-466D-87B6-855DBADDC1D9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1D77E-3610-49F0-AEAC-6558C4204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19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8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EED8C19-B58D-EA75-AF5F-465A41380E1D}"/>
              </a:ext>
            </a:extLst>
          </p:cNvPr>
          <p:cNvSpPr txBox="1"/>
          <p:nvPr/>
        </p:nvSpPr>
        <p:spPr>
          <a:xfrm>
            <a:off x="0" y="-37206"/>
            <a:ext cx="5838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spc="5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0800">
                    <a:srgbClr val="532476">
                      <a:alpha val="40000"/>
                    </a:srgbClr>
                  </a:glow>
                </a:effectLst>
              </a:rPr>
              <a:t>EL SELLO DE DIOS Y LA MARCA DE LA BESTIA – </a:t>
            </a:r>
            <a:r>
              <a:rPr lang="es-ES" sz="2800" b="1" spc="5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50800">
                    <a:srgbClr val="532476">
                      <a:alpha val="40000"/>
                    </a:srgbClr>
                  </a:glow>
                </a:effectLst>
              </a:rPr>
              <a:t>PRIMERA PARTE</a:t>
            </a:r>
            <a:endParaRPr lang="es-ES" sz="3600" b="1" spc="5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50800">
                  <a:srgbClr val="532476">
                    <a:alpha val="40000"/>
                  </a:srgb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C1E412-1A80-8E84-CDF1-E2B06445E0D4}"/>
              </a:ext>
            </a:extLst>
          </p:cNvPr>
          <p:cNvSpPr txBox="1"/>
          <p:nvPr/>
        </p:nvSpPr>
        <p:spPr>
          <a:xfrm>
            <a:off x="6754091" y="4516581"/>
            <a:ext cx="234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rgbClr val="E3D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11 para el 10 de junio de 2023</a:t>
            </a:r>
          </a:p>
        </p:txBody>
      </p:sp>
    </p:spTree>
    <p:extLst>
      <p:ext uri="{BB962C8B-B14F-4D97-AF65-F5344CB8AC3E}">
        <p14:creationId xmlns:p14="http://schemas.microsoft.com/office/powerpoint/2010/main" val="26103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793F13-D51C-04DA-7ACA-63CE3F0A4DC9}"/>
              </a:ext>
            </a:extLst>
          </p:cNvPr>
          <p:cNvSpPr txBox="1"/>
          <p:nvPr/>
        </p:nvSpPr>
        <p:spPr>
          <a:xfrm>
            <a:off x="1351871" y="775662"/>
            <a:ext cx="64402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“No es el temor al castigo, o la esperanza de la recompensa eterna, lo que induce a los discípulos de Cristo a seguirle. Contemplan el amor incomparable del Salvador, revelado en su peregrinación en la tierra, desde el pesebre de Belén hasta la cruz del Calvario, y la visión del Salvador atrae, enternece y subyuga el alma. El amor se despierta en el corazón de los que lo contemplan. Ellos oyen su voz, y le siguen”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BBE062-9BCA-A7F7-35B9-28619A101A7B}"/>
              </a:ext>
            </a:extLst>
          </p:cNvPr>
          <p:cNvSpPr txBox="1"/>
          <p:nvPr/>
        </p:nvSpPr>
        <p:spPr>
          <a:xfrm>
            <a:off x="4083597" y="4117211"/>
            <a:ext cx="3814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(El Deseado de todas las gentes, pg. 446)</a:t>
            </a:r>
          </a:p>
        </p:txBody>
      </p:sp>
    </p:spTree>
    <p:extLst>
      <p:ext uri="{BB962C8B-B14F-4D97-AF65-F5344CB8AC3E}">
        <p14:creationId xmlns:p14="http://schemas.microsoft.com/office/powerpoint/2010/main" val="40455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7AC5F2-3A7F-CE03-250E-4817959BCF75}"/>
              </a:ext>
            </a:extLst>
          </p:cNvPr>
          <p:cNvSpPr txBox="1"/>
          <p:nvPr/>
        </p:nvSpPr>
        <p:spPr>
          <a:xfrm>
            <a:off x="0" y="-35720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OPONERSE AL PODER BLASFEMO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9CC511-86D4-A4CC-3C65-3290FB2A05FF}"/>
              </a:ext>
            </a:extLst>
          </p:cNvPr>
          <p:cNvSpPr txBox="1"/>
          <p:nvPr/>
        </p:nvSpPr>
        <p:spPr>
          <a:xfrm>
            <a:off x="0" y="564444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97D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“También se le dio boca que hablaba grandes cosas y blasfemias…” </a:t>
            </a:r>
            <a:r>
              <a:rPr lang="es-ES" sz="1200" b="1" dirty="0">
                <a:solidFill>
                  <a:srgbClr val="97D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(Apocalipsis 13:5)</a:t>
            </a:r>
            <a:endParaRPr lang="es-ES" sz="1600" b="1" dirty="0">
              <a:solidFill>
                <a:srgbClr val="97D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8D6308-5474-63F8-EEB1-D7DEB9771E49}"/>
              </a:ext>
            </a:extLst>
          </p:cNvPr>
          <p:cNvSpPr txBox="1"/>
          <p:nvPr/>
        </p:nvSpPr>
        <p:spPr>
          <a:xfrm>
            <a:off x="5097109" y="931746"/>
            <a:ext cx="401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Jesús se le acusó de dos tipos de blasfemia: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5283BA-8A8F-F635-47FC-ACD155F22B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316666"/>
              </p:ext>
            </p:extLst>
          </p:nvPr>
        </p:nvGraphicFramePr>
        <p:xfrm>
          <a:off x="5203508" y="1542920"/>
          <a:ext cx="3749802" cy="79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555FBA-5C90-5C26-08FA-28514A5F4EF4}"/>
              </a:ext>
            </a:extLst>
          </p:cNvPr>
          <p:cNvSpPr txBox="1"/>
          <p:nvPr/>
        </p:nvSpPr>
        <p:spPr>
          <a:xfrm>
            <a:off x="104214" y="2341131"/>
            <a:ext cx="721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Por supuesto, Jesús no blasfemaba porque Él es Dios. Sin embargo, cualquiera que se atribuye cualquiera de estas dos acciones sin ser Dios, es blasfemo.</a:t>
            </a:r>
          </a:p>
        </p:txBody>
      </p:sp>
      <p:pic>
        <p:nvPicPr>
          <p:cNvPr id="10" name="Imagen 9" descr="Imagen que contiene edificio, persona, parado, hombre&#10;&#10;Descripción generada automáticamente">
            <a:extLst>
              <a:ext uri="{FF2B5EF4-FFF2-40B4-BE49-F238E27FC236}">
                <a16:creationId xmlns:a16="http://schemas.microsoft.com/office/drawing/2014/main" id="{EE1AED55-852E-1DEF-9242-D5EB7F574F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0381" y="985754"/>
            <a:ext cx="1888892" cy="135495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B54079-9595-222D-33AD-5D7E31B0ED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9525" y="2571750"/>
            <a:ext cx="1410261" cy="2351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C2B48F-ADAC-DCDA-A9A8-15433824B3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123" y="3824842"/>
            <a:ext cx="1918143" cy="1214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5BD5DD2-56DF-93C9-46CA-4E75B8017B91}"/>
              </a:ext>
            </a:extLst>
          </p:cNvPr>
          <p:cNvSpPr txBox="1"/>
          <p:nvPr/>
        </p:nvSpPr>
        <p:spPr>
          <a:xfrm>
            <a:off x="104214" y="4404560"/>
            <a:ext cx="5467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Este poder blasfemo obligará a todos a adorarle. Pero Dios no pide adoración forzada, sino de corazón.</a:t>
            </a:r>
          </a:p>
        </p:txBody>
      </p:sp>
      <p:pic>
        <p:nvPicPr>
          <p:cNvPr id="16" name="Imagen 1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948936A-182D-543C-A67F-750A27D9B3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690" y="985753"/>
            <a:ext cx="2862573" cy="135495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0830B8A-A012-7F9B-7575-E866741880E8}"/>
              </a:ext>
            </a:extLst>
          </p:cNvPr>
          <p:cNvSpPr txBox="1"/>
          <p:nvPr/>
        </p:nvSpPr>
        <p:spPr>
          <a:xfrm>
            <a:off x="104214" y="3184920"/>
            <a:ext cx="743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La Iglesia Romana enseña que los sacerdotes pueden perdonar directamente los pecados. Además, enseñan que su máximo dirigente ocupa el lugar de Dios en la Tierra </a:t>
            </a:r>
            <a:r>
              <a:rPr lang="es-ES" sz="1400" b="1" dirty="0"/>
              <a:t>[“Nosotros [los papas] tenemos en esta Tierra el</a:t>
            </a:r>
            <a:br>
              <a:rPr lang="es-ES" sz="1400" b="1" dirty="0"/>
            </a:br>
            <a:r>
              <a:rPr lang="es-ES" sz="1400" b="1" dirty="0"/>
              <a:t>lugar del Dios todopoderoso” </a:t>
            </a:r>
            <a:r>
              <a:rPr lang="es-ES" sz="1100" b="1" dirty="0"/>
              <a:t>(The Great </a:t>
            </a:r>
            <a:r>
              <a:rPr lang="es-ES" sz="1100" b="1" dirty="0" err="1"/>
              <a:t>Encyclical</a:t>
            </a:r>
            <a:r>
              <a:rPr lang="es-ES" sz="1100" b="1" dirty="0"/>
              <a:t> </a:t>
            </a:r>
            <a:r>
              <a:rPr lang="es-ES" sz="1100" b="1" dirty="0" err="1"/>
              <a:t>Letters</a:t>
            </a:r>
            <a:r>
              <a:rPr lang="es-ES" sz="1100" b="1" dirty="0"/>
              <a:t> of Pope Leo XIII, 193)</a:t>
            </a:r>
            <a:r>
              <a:rPr lang="es-ES" sz="1400" b="1" dirty="0"/>
              <a:t>]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2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C4D2AC-FBAA-46A9-A36C-FA73B5E71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FC4D2AC-FBAA-46A9-A36C-FA73B5E71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FC4D2AC-FBAA-46A9-A36C-FA73B5E71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FC4D2AC-FBAA-46A9-A36C-FA73B5E71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08062-9956-4FC9-AF19-66546FF6D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8A708062-9956-4FC9-AF19-66546FF6D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8A708062-9956-4FC9-AF19-66546FF6D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8A708062-9956-4FC9-AF19-66546FF6D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793F13-D51C-04DA-7ACA-63CE3F0A4DC9}"/>
              </a:ext>
            </a:extLst>
          </p:cNvPr>
          <p:cNvSpPr txBox="1"/>
          <p:nvPr/>
        </p:nvSpPr>
        <p:spPr>
          <a:xfrm>
            <a:off x="368962" y="533132"/>
            <a:ext cx="84060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“No hay mas que dos posibilidades, o la lealtad o la deslealtad. A todos, como cristianos, nos hace falta valentía para mantener en alto el estandarte en el que están inscritos los mandamientos de Dios y la fe de Jesús... La línea de separación entre los obedientes y los desobedientes debe ser clara y definida. Debemos estar firmemente decididos a cumplir la voluntad divina en todo momento y lugar”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BBE062-9BCA-A7F7-35B9-28619A101A7B}"/>
              </a:ext>
            </a:extLst>
          </p:cNvPr>
          <p:cNvSpPr txBox="1"/>
          <p:nvPr/>
        </p:nvSpPr>
        <p:spPr>
          <a:xfrm>
            <a:off x="3133497" y="4503450"/>
            <a:ext cx="2877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E. G. W. (</a:t>
            </a:r>
            <a:r>
              <a:rPr lang="es-ES" sz="1400" b="1" dirty="0" err="1"/>
              <a:t>My</a:t>
            </a:r>
            <a:r>
              <a:rPr lang="es-ES" sz="1400" b="1" dirty="0"/>
              <a:t> </a:t>
            </a:r>
            <a:r>
              <a:rPr lang="es-ES" sz="1400" b="1" dirty="0" err="1"/>
              <a:t>life</a:t>
            </a:r>
            <a:r>
              <a:rPr lang="es-ES" sz="1400" b="1" dirty="0"/>
              <a:t> </a:t>
            </a:r>
            <a:r>
              <a:rPr lang="es-ES" sz="1400" b="1" dirty="0" err="1"/>
              <a:t>today</a:t>
            </a:r>
            <a:r>
              <a:rPr lang="es-ES" sz="1400" b="1" dirty="0"/>
              <a:t>, 10 de marzo)</a:t>
            </a:r>
          </a:p>
        </p:txBody>
      </p:sp>
    </p:spTree>
    <p:extLst>
      <p:ext uri="{BB962C8B-B14F-4D97-AF65-F5344CB8AC3E}">
        <p14:creationId xmlns:p14="http://schemas.microsoft.com/office/powerpoint/2010/main" val="9154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F354AD0-0090-A14A-C810-95AA6FEE25FD}"/>
              </a:ext>
            </a:extLst>
          </p:cNvPr>
          <p:cNvSpPr txBox="1"/>
          <p:nvPr/>
        </p:nvSpPr>
        <p:spPr>
          <a:xfrm>
            <a:off x="3207658" y="124926"/>
            <a:ext cx="3621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“Entonces vi a otro ángel que subía del este con el sello del Dios vivo. Y clamó a gran voz a los cuatro ángeles, quienes habían recibido poder de dañar la Tierra y el mar, y les dijo: ‘No dañen la Tierra, ni el mar, ni los árboles, hasta que sellemos en sus frentes a los siervos de nuestro Dios’ 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(Apocalipsis 7:2, 3)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0C3D138-BAD7-9879-3942-E7DBB073F55E}"/>
              </a:ext>
            </a:extLst>
          </p:cNvPr>
          <p:cNvSpPr txBox="1"/>
          <p:nvPr/>
        </p:nvSpPr>
        <p:spPr>
          <a:xfrm>
            <a:off x="3050367" y="2766412"/>
            <a:ext cx="40572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B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perseverancia de los santos: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Guardar los mandamientos.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Tener la fe de/en Jesús.</a:t>
            </a:r>
          </a:p>
          <a:p>
            <a:pPr>
              <a:spcBef>
                <a:spcPts val="1200"/>
              </a:spcBef>
            </a:pPr>
            <a:r>
              <a:rPr lang="es-ES" b="1" dirty="0">
                <a:solidFill>
                  <a:srgbClr val="FFB7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problemas que enfrentan los santos: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No recibir la marca.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Seguir al Cordero.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Oponerse al poder blasfemo.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CFD8C3C-9D3C-8F57-EE90-40BAC12644AA}"/>
              </a:ext>
            </a:extLst>
          </p:cNvPr>
          <p:cNvSpPr txBox="1"/>
          <p:nvPr/>
        </p:nvSpPr>
        <p:spPr>
          <a:xfrm>
            <a:off x="2987875" y="109537"/>
            <a:ext cx="57203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mensaje del tercer ángel es el más extenso de todos (Ap. 14:9-13). Advierte acerca de no adorar a la bestia, ni recibir su marca, y concluye hablándonos de la paciencia (o perseverancia) de los santos.</a:t>
            </a:r>
          </a:p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“santos”, son aquellos que se mantienen firmes de parte de Dios en el conflicto entre el bien y el mal.</a:t>
            </a:r>
          </a:p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entender este mensaje, debemos examinarlo a la luz de los acontecimientos narrados en Apocalipsis 13.</a:t>
            </a:r>
          </a:p>
        </p:txBody>
      </p:sp>
      <p:pic>
        <p:nvPicPr>
          <p:cNvPr id="5" name="Imagen 4" descr="Dibujo de un monstruo&#10;&#10;Descripción generada automáticamente con confianza baja">
            <a:extLst>
              <a:ext uri="{FF2B5EF4-FFF2-40B4-BE49-F238E27FC236}">
                <a16:creationId xmlns:a16="http://schemas.microsoft.com/office/drawing/2014/main" id="{E22DE140-EB6F-2E09-F411-0F3A43CEB6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2353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769F516-04E0-2E1F-FF0E-3ACD218B04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43" y="4366154"/>
            <a:ext cx="331396" cy="242886"/>
          </a:xfrm>
          <a:prstGeom prst="rect">
            <a:avLst/>
          </a:prstGeom>
        </p:spPr>
      </p:pic>
      <p:pic>
        <p:nvPicPr>
          <p:cNvPr id="12" name="Imagen 11" descr="Imagen que contiene Forma&#10;&#10;Descripción generada automáticamente">
            <a:extLst>
              <a:ext uri="{FF2B5EF4-FFF2-40B4-BE49-F238E27FC236}">
                <a16:creationId xmlns:a16="http://schemas.microsoft.com/office/drawing/2014/main" id="{4C129097-5A0B-A8CB-DEA5-D132216FE7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43" y="3118662"/>
            <a:ext cx="331396" cy="242886"/>
          </a:xfrm>
          <a:prstGeom prst="rect">
            <a:avLst/>
          </a:prstGeom>
        </p:spPr>
      </p:pic>
      <p:pic>
        <p:nvPicPr>
          <p:cNvPr id="16" name="Imagen 15" descr="Forma&#10;&#10;Descripción generada automáticamente">
            <a:extLst>
              <a:ext uri="{FF2B5EF4-FFF2-40B4-BE49-F238E27FC236}">
                <a16:creationId xmlns:a16="http://schemas.microsoft.com/office/drawing/2014/main" id="{C00BB2B2-7F33-18E1-C5BF-177B1A108C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43" y="4089052"/>
            <a:ext cx="331396" cy="242886"/>
          </a:xfrm>
          <a:prstGeom prst="rect">
            <a:avLst/>
          </a:prstGeom>
        </p:spPr>
      </p:pic>
      <p:pic>
        <p:nvPicPr>
          <p:cNvPr id="17" name="Imagen 16" descr="Imagen que contiene señal, computadora&#10;&#10;Descripción generada automáticamente">
            <a:extLst>
              <a:ext uri="{FF2B5EF4-FFF2-40B4-BE49-F238E27FC236}">
                <a16:creationId xmlns:a16="http://schemas.microsoft.com/office/drawing/2014/main" id="{C1F298EB-DC9E-52A0-FD43-3D77B672CB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43" y="4637458"/>
            <a:ext cx="331396" cy="242886"/>
          </a:xfrm>
          <a:prstGeom prst="rect">
            <a:avLst/>
          </a:prstGeom>
        </p:spPr>
      </p:pic>
      <p:pic>
        <p:nvPicPr>
          <p:cNvPr id="19" name="Imagen 18" descr="Flecha&#10;&#10;Descripción generada automáticamente con confianza media">
            <a:extLst>
              <a:ext uri="{FF2B5EF4-FFF2-40B4-BE49-F238E27FC236}">
                <a16:creationId xmlns:a16="http://schemas.microsoft.com/office/drawing/2014/main" id="{0F5AE547-53AF-541D-D81B-1374A7CF23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743" y="3399363"/>
            <a:ext cx="331396" cy="242886"/>
          </a:xfrm>
          <a:prstGeom prst="rect">
            <a:avLst/>
          </a:prstGeom>
        </p:spPr>
      </p:pic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96004145-7432-D2EB-3B88-5C899CDFF86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49862">
            <a:off x="2663304" y="3772463"/>
            <a:ext cx="321469" cy="321469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6A1C3060-2F06-9ABD-C911-A6C5010197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49862">
            <a:off x="2663304" y="2801997"/>
            <a:ext cx="321469" cy="321469"/>
          </a:xfrm>
          <a:prstGeom prst="rect">
            <a:avLst/>
          </a:prstGeom>
        </p:spPr>
      </p:pic>
      <p:pic>
        <p:nvPicPr>
          <p:cNvPr id="37" name="Imagen 36" descr="Imagen borrosa de una persona&#10;&#10;Descripción generada automáticamente con confianza baja">
            <a:extLst>
              <a:ext uri="{FF2B5EF4-FFF2-40B4-BE49-F238E27FC236}">
                <a16:creationId xmlns:a16="http://schemas.microsoft.com/office/drawing/2014/main" id="{D6D08400-AA19-4603-46DC-4785122F8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188" y="2744979"/>
            <a:ext cx="1382126" cy="22675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54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46A4E1-F3DB-A3CA-3E83-61310A085A22}"/>
              </a:ext>
            </a:extLst>
          </p:cNvPr>
          <p:cNvSpPr txBox="1"/>
          <p:nvPr/>
        </p:nvSpPr>
        <p:spPr>
          <a:xfrm>
            <a:off x="0" y="2187029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rgbClr val="D24600"/>
                  </a:solidFill>
                  <a:prstDash val="solid"/>
                </a:ln>
                <a:pattFill prst="narHorz">
                  <a:fgClr>
                    <a:srgbClr val="FA5300"/>
                  </a:fgClr>
                  <a:bgClr>
                    <a:srgbClr val="FFBA97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PERSEVERANCIA DE LOS SANTOS</a:t>
            </a:r>
          </a:p>
        </p:txBody>
      </p:sp>
    </p:spTree>
    <p:extLst>
      <p:ext uri="{BB962C8B-B14F-4D97-AF65-F5344CB8AC3E}">
        <p14:creationId xmlns:p14="http://schemas.microsoft.com/office/powerpoint/2010/main" val="20188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persona, hombre, viendo, vistiendo&#10;&#10;Descripción generada automáticamente">
            <a:extLst>
              <a:ext uri="{FF2B5EF4-FFF2-40B4-BE49-F238E27FC236}">
                <a16:creationId xmlns:a16="http://schemas.microsoft.com/office/drawing/2014/main" id="{BF8A11F7-E581-FE93-C2DE-630AD69F2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485" y="1183490"/>
            <a:ext cx="3632362" cy="1765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4176FA-2BF0-CB4B-429C-2568F704FD33}"/>
              </a:ext>
            </a:extLst>
          </p:cNvPr>
          <p:cNvSpPr txBox="1"/>
          <p:nvPr/>
        </p:nvSpPr>
        <p:spPr>
          <a:xfrm>
            <a:off x="2227766" y="0"/>
            <a:ext cx="69162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contourW="25400">
              <a:bevelT w="50800" h="38100" prst="riblet"/>
              <a:contourClr>
                <a:srgbClr val="804818"/>
              </a:contourClr>
            </a:sp3d>
          </a:bodyPr>
          <a:lstStyle/>
          <a:p>
            <a:pPr algn="ctr"/>
            <a:r>
              <a:rPr lang="es-ES" sz="36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GUARDAR LOS MANDAMIENTOS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46ED43-1C7B-9E15-BDAF-DE7EFF3767F6}"/>
              </a:ext>
            </a:extLst>
          </p:cNvPr>
          <p:cNvSpPr txBox="1"/>
          <p:nvPr/>
        </p:nvSpPr>
        <p:spPr>
          <a:xfrm>
            <a:off x="2483788" y="528342"/>
            <a:ext cx="6404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F408E"/>
                </a:solidFill>
                <a:latin typeface="Comic Sans MS" panose="030F0702030302020204" pitchFamily="66" charset="0"/>
              </a:rPr>
              <a:t>“¡En esto consiste la perseverancia de los santos, los cuales obedecen los mandamientos de Dios…!” </a:t>
            </a:r>
            <a:r>
              <a:rPr lang="es-ES" sz="1200" b="1" dirty="0">
                <a:solidFill>
                  <a:srgbClr val="0F408E"/>
                </a:solidFill>
                <a:latin typeface="Comic Sans MS" panose="030F0702030302020204" pitchFamily="66" charset="0"/>
              </a:rPr>
              <a:t>(Apocalipsis 14:12 </a:t>
            </a:r>
            <a:r>
              <a:rPr lang="es-ES" sz="1050" b="1" dirty="0">
                <a:solidFill>
                  <a:srgbClr val="0F408E"/>
                </a:solidFill>
                <a:latin typeface="Comic Sans MS" panose="030F0702030302020204" pitchFamily="66" charset="0"/>
              </a:rPr>
              <a:t>NVI</a:t>
            </a:r>
            <a:r>
              <a:rPr lang="es-ES" sz="1200" b="1" dirty="0">
                <a:solidFill>
                  <a:srgbClr val="0F408E"/>
                </a:solidFill>
                <a:latin typeface="Comic Sans MS" panose="030F0702030302020204" pitchFamily="66" charset="0"/>
              </a:rPr>
              <a:t>)</a:t>
            </a:r>
            <a:endParaRPr lang="es-ES" sz="1600" b="1" dirty="0">
              <a:solidFill>
                <a:srgbClr val="0F408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785BCC-293A-C6B3-941B-CADF22A7830F}"/>
              </a:ext>
            </a:extLst>
          </p:cNvPr>
          <p:cNvSpPr txBox="1"/>
          <p:nvPr/>
        </p:nvSpPr>
        <p:spPr>
          <a:xfrm>
            <a:off x="63036" y="1668366"/>
            <a:ext cx="532744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Jesús nos avisó del tiempo en el que seríamos “aborrecidos de todos” por causa de su nombre. Necesitamos estar firmes ante esta situación.</a:t>
            </a:r>
          </a:p>
          <a:p>
            <a:pPr>
              <a:spcBef>
                <a:spcPts val="600"/>
              </a:spcBef>
            </a:pPr>
            <a:r>
              <a:rPr lang="es-ES" b="1" dirty="0"/>
              <a:t>¿Por qué seremos aborrecidos? Según Apocalipsis 14:12, porque obedecemos los mandamientos, tal como están escritos en Éxodo 20:2-17.</a:t>
            </a:r>
          </a:p>
        </p:txBody>
      </p:sp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F402E47-CD22-8906-8C11-8919268356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4" y="106870"/>
            <a:ext cx="2160032" cy="1536194"/>
          </a:xfrm>
          <a:prstGeom prst="roundRect">
            <a:avLst>
              <a:gd name="adj" fmla="val 69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FEA3057-6CE3-E8A0-68BE-B53B146EF7BB}"/>
              </a:ext>
            </a:extLst>
          </p:cNvPr>
          <p:cNvSpPr txBox="1"/>
          <p:nvPr/>
        </p:nvSpPr>
        <p:spPr>
          <a:xfrm>
            <a:off x="63036" y="3496974"/>
            <a:ext cx="707601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La bestia enseña mandamientos adulterados. Adorar a la bestia implica seguir sus mandamientos y aceptar el domingo como día de adoración, en lugar del sábado.</a:t>
            </a:r>
          </a:p>
          <a:p>
            <a:pPr>
              <a:spcBef>
                <a:spcPts val="600"/>
              </a:spcBef>
            </a:pPr>
            <a:r>
              <a:rPr lang="es-ES" b="1" dirty="0"/>
              <a:t>Al adorar a Dios en esos momentos seremos apartados de la sociedad, y perseguidos (Ap. 13:15-17). De ahí la importancia de la perseverancia.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90B03A5-6B1B-1BDF-0B34-9A39037F329D}"/>
              </a:ext>
            </a:extLst>
          </p:cNvPr>
          <p:cNvSpPr txBox="1"/>
          <p:nvPr/>
        </p:nvSpPr>
        <p:spPr>
          <a:xfrm>
            <a:off x="2267706" y="1094501"/>
            <a:ext cx="3122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b="1" dirty="0"/>
              <a:t>¿Por qué necesitan los santos perseverar (Mr. 13:13)?</a:t>
            </a:r>
          </a:p>
        </p:txBody>
      </p:sp>
      <p:pic>
        <p:nvPicPr>
          <p:cNvPr id="4" name="Imagen 3" descr="Texto, Pizarra&#10;&#10;Descripción generada automáticamente">
            <a:extLst>
              <a:ext uri="{FF2B5EF4-FFF2-40B4-BE49-F238E27FC236}">
                <a16:creationId xmlns:a16="http://schemas.microsoft.com/office/drawing/2014/main" id="{6C1639E3-01DD-1742-4BB9-ED2A98FFC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188" y="3089337"/>
            <a:ext cx="1807659" cy="1960987"/>
          </a:xfrm>
          <a:prstGeom prst="rect">
            <a:avLst/>
          </a:prstGeom>
          <a:ln w="88900" cap="sq" cmpd="thickThin">
            <a:solidFill>
              <a:srgbClr val="80481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149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6" grpId="0" uiExpand="1" build="p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35A460-793E-E1BB-A6A2-7968BFB60045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  <a:effectLst>
                  <a:glow rad="76200">
                    <a:srgbClr val="58267E">
                      <a:alpha val="88000"/>
                    </a:srgbClr>
                  </a:glow>
                </a:effectLst>
              </a:rPr>
              <a:t>TENER LA FE DE/EN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E7AB3A-D384-3166-C72E-14EA266E9B9A}"/>
              </a:ext>
            </a:extLst>
          </p:cNvPr>
          <p:cNvSpPr txBox="1"/>
          <p:nvPr/>
        </p:nvSpPr>
        <p:spPr>
          <a:xfrm>
            <a:off x="0" y="62725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glow rad="508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“Aquí está la paciencia de los santos, los que guardan […] la fe de Jesús. </a:t>
            </a:r>
            <a:r>
              <a:rPr lang="es-ES" sz="1200" b="1" dirty="0">
                <a:solidFill>
                  <a:schemeClr val="bg1"/>
                </a:solidFill>
                <a:effectLst>
                  <a:glow rad="508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(Apocalipsis 14:12)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7757FA-892F-CB67-B9ED-DE50E4C44FBF}"/>
              </a:ext>
            </a:extLst>
          </p:cNvPr>
          <p:cNvSpPr txBox="1"/>
          <p:nvPr/>
        </p:nvSpPr>
        <p:spPr>
          <a:xfrm>
            <a:off x="135466" y="975360"/>
            <a:ext cx="587957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En griego, se puede traducir tanto “la fe </a:t>
            </a:r>
            <a:r>
              <a:rPr lang="es-ES" i="1" dirty="0"/>
              <a:t>en</a:t>
            </a:r>
            <a:r>
              <a:rPr lang="es-ES" b="1" dirty="0"/>
              <a:t> Jesús” como “la fe </a:t>
            </a:r>
            <a:r>
              <a:rPr lang="es-ES" i="1" dirty="0"/>
              <a:t>de</a:t>
            </a:r>
            <a:r>
              <a:rPr lang="es-ES" b="1" dirty="0"/>
              <a:t> Jesús”.</a:t>
            </a:r>
          </a:p>
          <a:p>
            <a:pPr>
              <a:spcBef>
                <a:spcPts val="600"/>
              </a:spcBef>
            </a:pPr>
            <a:r>
              <a:rPr lang="es-ES" b="1" dirty="0"/>
              <a:t>Guardar la fe “en” Jesús implica recibir su gracia y su perdón, y ser transformados por Él. Guardar la fe “de” Jesús es ejercer la misma fe que Él tuvo. ¿Cuál fue la fe de Jesús?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BB98C71-23E0-2CB6-E341-CCCAC7133DF7}"/>
              </a:ext>
            </a:extLst>
          </p:cNvPr>
          <p:cNvGrpSpPr/>
          <p:nvPr/>
        </p:nvGrpSpPr>
        <p:grpSpPr>
          <a:xfrm>
            <a:off x="6188206" y="1125091"/>
            <a:ext cx="2777198" cy="1847078"/>
            <a:chOff x="6188206" y="1125091"/>
            <a:chExt cx="2777198" cy="1847078"/>
          </a:xfrm>
        </p:grpSpPr>
        <p:pic>
          <p:nvPicPr>
            <p:cNvPr id="7" name="Imagen 6" descr="Imagen que contiene persona, hombre, parado, mujer&#10;&#10;Descripción generada automáticamente">
              <a:extLst>
                <a:ext uri="{FF2B5EF4-FFF2-40B4-BE49-F238E27FC236}">
                  <a16:creationId xmlns:a16="http://schemas.microsoft.com/office/drawing/2014/main" id="{A5C64001-E8E8-3444-3A27-59DAA437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8206" y="1127535"/>
              <a:ext cx="1388599" cy="1844634"/>
            </a:xfrm>
            <a:prstGeom prst="rect">
              <a:avLst/>
            </a:prstGeom>
            <a:ln w="38100" cap="sq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Imagen 8" descr="Imagen que contiene persona, hombre, cama, mujer&#10;&#10;Descripción generada automáticamente">
              <a:extLst>
                <a:ext uri="{FF2B5EF4-FFF2-40B4-BE49-F238E27FC236}">
                  <a16:creationId xmlns:a16="http://schemas.microsoft.com/office/drawing/2014/main" id="{5EAB77A2-DFA7-BF27-3E0C-8812701F3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6805" y="1125091"/>
              <a:ext cx="1388599" cy="1844634"/>
            </a:xfrm>
            <a:prstGeom prst="rect">
              <a:avLst/>
            </a:prstGeom>
            <a:ln w="38100" cap="sq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1" name="Imagen 10" descr="Imagen que contiene exterior, persona, pájaro, parado&#10;&#10;Descripción generada automáticamente">
            <a:extLst>
              <a:ext uri="{FF2B5EF4-FFF2-40B4-BE49-F238E27FC236}">
                <a16:creationId xmlns:a16="http://schemas.microsoft.com/office/drawing/2014/main" id="{2AF52765-E620-C2AD-7D2B-6478663D53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4" y="2563464"/>
            <a:ext cx="2003488" cy="1335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EDCEB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D107FB-CE8E-7B23-49FC-A1EC640C0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423" y="3168538"/>
            <a:ext cx="2779981" cy="1844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2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23BF688-BCB0-E0E1-0B8C-3E2E56B3A550}"/>
              </a:ext>
            </a:extLst>
          </p:cNvPr>
          <p:cNvSpPr txBox="1"/>
          <p:nvPr/>
        </p:nvSpPr>
        <p:spPr>
          <a:xfrm>
            <a:off x="2496169" y="2492369"/>
            <a:ext cx="35790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Durante toda su vida, permaneció con su vista puesta en su misión (</a:t>
            </a:r>
            <a:r>
              <a:rPr lang="es-ES" b="1" dirty="0" err="1"/>
              <a:t>Lc</a:t>
            </a:r>
            <a:r>
              <a:rPr lang="es-ES" b="1" dirty="0"/>
              <a:t>. 2:49). No importaban las veces que se le intentase hacer dudar, Él siguió firme (Mt. 4:3-4).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2F9AFBF-757D-9628-AAFC-65D9305D544C}"/>
              </a:ext>
            </a:extLst>
          </p:cNvPr>
          <p:cNvSpPr txBox="1"/>
          <p:nvPr/>
        </p:nvSpPr>
        <p:spPr>
          <a:xfrm>
            <a:off x="114035" y="3951839"/>
            <a:ext cx="5786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En la cruz, sintiéndose abandonado por el Padre, no perdió su fe, y entregó su vida por nosotros (Mt. 27:46, 50). Ahora es el momento de prepararnos para afrontar el fin con la fe de/en Jesús.</a:t>
            </a:r>
          </a:p>
        </p:txBody>
      </p:sp>
    </p:spTree>
    <p:extLst>
      <p:ext uri="{BB962C8B-B14F-4D97-AF65-F5344CB8AC3E}">
        <p14:creationId xmlns:p14="http://schemas.microsoft.com/office/powerpoint/2010/main" val="24646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46A4E1-F3DB-A3CA-3E83-61310A085A22}"/>
              </a:ext>
            </a:extLst>
          </p:cNvPr>
          <p:cNvSpPr txBox="1"/>
          <p:nvPr/>
        </p:nvSpPr>
        <p:spPr>
          <a:xfrm>
            <a:off x="417909" y="1848475"/>
            <a:ext cx="83081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LOS PROBLEMAS QUE ENFRENTAN LOS SANTOS</a:t>
            </a:r>
          </a:p>
        </p:txBody>
      </p:sp>
    </p:spTree>
    <p:extLst>
      <p:ext uri="{BB962C8B-B14F-4D97-AF65-F5344CB8AC3E}">
        <p14:creationId xmlns:p14="http://schemas.microsoft.com/office/powerpoint/2010/main" val="15814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562ABF-278C-CD13-84BE-C0BB8A065E32}"/>
              </a:ext>
            </a:extLst>
          </p:cNvPr>
          <p:cNvSpPr txBox="1"/>
          <p:nvPr/>
        </p:nvSpPr>
        <p:spPr>
          <a:xfrm>
            <a:off x="1878806" y="-71440"/>
            <a:ext cx="726519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7000A2"/>
                </a:solidFill>
              </a:rPr>
              <a:t>NO RECIBIR LA MARCA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E95E6E-A8A3-7CE5-BA01-3E6BB70E7ADC}"/>
              </a:ext>
            </a:extLst>
          </p:cNvPr>
          <p:cNvSpPr txBox="1"/>
          <p:nvPr/>
        </p:nvSpPr>
        <p:spPr>
          <a:xfrm>
            <a:off x="1878806" y="509348"/>
            <a:ext cx="726519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solidFill>
                  <a:srgbClr val="0071B0"/>
                </a:solidFill>
                <a:latin typeface="Comic Sans MS" panose="030F0702030302020204" pitchFamily="66" charset="0"/>
              </a:rPr>
              <a:t>“Os expulsarán de las sinagogas; y aun viene la hora cuando cualquiera que os mate, pensará que rinde servicio a Dios” </a:t>
            </a:r>
            <a:r>
              <a:rPr lang="es-ES" sz="1200" b="1" dirty="0">
                <a:solidFill>
                  <a:srgbClr val="0071B0"/>
                </a:solidFill>
                <a:latin typeface="Comic Sans MS" panose="030F0702030302020204" pitchFamily="66" charset="0"/>
              </a:rPr>
              <a:t>(Juan 16:2)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28CB99-8C33-7B50-45EE-6B811545A56B}"/>
              </a:ext>
            </a:extLst>
          </p:cNvPr>
          <p:cNvSpPr txBox="1"/>
          <p:nvPr/>
        </p:nvSpPr>
        <p:spPr>
          <a:xfrm>
            <a:off x="104987" y="2636520"/>
            <a:ext cx="510370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¡Y todos creen que, al adorar a la imagen, al falso profeta o a la bestia, están adorando a Dios! Sin embargo, al que adoran en realidad es a aquel que les da el poder a todos ellos: Satanás.</a:t>
            </a:r>
          </a:p>
          <a:p>
            <a:pPr>
              <a:spcBef>
                <a:spcPts val="600"/>
              </a:spcBef>
            </a:pPr>
            <a:r>
              <a:rPr lang="es-ES" b="1" dirty="0"/>
              <a:t>Cuando la bestia imponga su marca y obligue a todos a adorar en domingo, se impondrán medidas económicas y, finalmente, un decreto de muerte (Ap. 13:15-17). Pero Dios guardará a sus hijos fieles.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AB9B69E-BB4C-20C7-4D0E-553F102B6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164107"/>
              </p:ext>
            </p:extLst>
          </p:nvPr>
        </p:nvGraphicFramePr>
        <p:xfrm>
          <a:off x="104987" y="1156391"/>
          <a:ext cx="8984826" cy="1415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9A00904-036F-31FE-59DB-AFDE5E529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25" y="2682633"/>
            <a:ext cx="3334214" cy="2350191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 descr="Imagen que contiene persona, hombre, interior, etapa&#10;&#10;Descripción generada automáticamente">
            <a:extLst>
              <a:ext uri="{FF2B5EF4-FFF2-40B4-BE49-F238E27FC236}">
                <a16:creationId xmlns:a16="http://schemas.microsoft.com/office/drawing/2014/main" id="{0805E99D-0AE9-0EE7-9F4A-C8CEBE6C2E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87" y="99962"/>
            <a:ext cx="1773819" cy="959833"/>
          </a:xfrm>
          <a:prstGeom prst="ellipse">
            <a:avLst/>
          </a:prstGeom>
          <a:ln w="63500" cap="rnd">
            <a:solidFill>
              <a:srgbClr val="7000A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85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DBCF43-B96D-4363-82FF-2D8F50666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10DBCF43-B96D-4363-82FF-2D8F50666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10DBCF43-B96D-4363-82FF-2D8F50666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10DBCF43-B96D-4363-82FF-2D8F50666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146800-56FE-418F-8B5C-6D379581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27146800-56FE-418F-8B5C-6D379581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27146800-56FE-418F-8B5C-6D379581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27146800-56FE-418F-8B5C-6D379581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27146800-56FE-418F-8B5C-6D379581F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D778E3-CF10-4B33-AA7B-7F628A0D7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82D778E3-CF10-4B33-AA7B-7F628A0D7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82D778E3-CF10-4B33-AA7B-7F628A0D7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82D778E3-CF10-4B33-AA7B-7F628A0D7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527A69-5813-483F-B704-26B892D3B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84527A69-5813-483F-B704-26B892D3B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84527A69-5813-483F-B704-26B892D3B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84527A69-5813-483F-B704-26B892D3B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84527A69-5813-483F-B704-26B892D3B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E9DDF6-A1E6-47CB-BAF6-4623161BC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76E9DDF6-A1E6-47CB-BAF6-4623161BC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E9DDF6-A1E6-47CB-BAF6-4623161BC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76E9DDF6-A1E6-47CB-BAF6-4623161BCD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8E5D66-5FB4-42B8-A7D3-E977AEF6F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968E5D66-5FB4-42B8-A7D3-E977AEF6F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968E5D66-5FB4-42B8-A7D3-E977AEF6F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968E5D66-5FB4-42B8-A7D3-E977AEF6F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968E5D66-5FB4-42B8-A7D3-E977AEF6F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BD2A4F-2C84-486B-A34A-5F655FFF6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9BD2A4F-2C84-486B-A34A-5F655FFF6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19BD2A4F-2C84-486B-A34A-5F655FFF6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19BD2A4F-2C84-486B-A34A-5F655FFF6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Graphic spid="7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4B3798-0B3E-87F4-6DBC-BF57F368A5F5}"/>
              </a:ext>
            </a:extLst>
          </p:cNvPr>
          <p:cNvSpPr txBox="1"/>
          <p:nvPr/>
        </p:nvSpPr>
        <p:spPr>
          <a:xfrm>
            <a:off x="1" y="-77968"/>
            <a:ext cx="7882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SEGUIR AL CORDERO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34BE63-50DD-CA08-25E7-62D7D6695652}"/>
              </a:ext>
            </a:extLst>
          </p:cNvPr>
          <p:cNvSpPr txBox="1"/>
          <p:nvPr/>
        </p:nvSpPr>
        <p:spPr>
          <a:xfrm>
            <a:off x="0" y="473314"/>
            <a:ext cx="7160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“[…] Estos son los que siguen al Cordero por dondequiera que va […]” </a:t>
            </a:r>
            <a:r>
              <a:rPr lang="es-ES" sz="1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(Apocalipsis 14:4)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F5986E-CFCA-A12B-6661-23F3B4CA24D7}"/>
              </a:ext>
            </a:extLst>
          </p:cNvPr>
          <p:cNvSpPr txBox="1"/>
          <p:nvPr/>
        </p:nvSpPr>
        <p:spPr>
          <a:xfrm>
            <a:off x="155787" y="1046542"/>
            <a:ext cx="700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De aquellos que se mantengan firmes en el conflicto final se dice que “siguen al Cordero” (Ap. 14:4).</a:t>
            </a:r>
          </a:p>
        </p:txBody>
      </p:sp>
      <p:pic>
        <p:nvPicPr>
          <p:cNvPr id="4" name="Imagen 3" descr="Imagen que contiene persona, hombre, mujer, gente&#10;&#10;Descripción generada automáticamente">
            <a:extLst>
              <a:ext uri="{FF2B5EF4-FFF2-40B4-BE49-F238E27FC236}">
                <a16:creationId xmlns:a16="http://schemas.microsoft.com/office/drawing/2014/main" id="{1FA5CD08-7393-A407-90E9-A827F142B3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40" y="2287353"/>
            <a:ext cx="1392596" cy="1857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E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par de personas sentadas en una cama&#10;&#10;Descripción generada automáticamente con confianza baja">
            <a:extLst>
              <a:ext uri="{FF2B5EF4-FFF2-40B4-BE49-F238E27FC236}">
                <a16:creationId xmlns:a16="http://schemas.microsoft.com/office/drawing/2014/main" id="{3102BB79-3A66-2C0E-7F67-DA06D2485F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586" y="2287353"/>
            <a:ext cx="1392596" cy="1857375"/>
          </a:xfrm>
          <a:prstGeom prst="snip2DiagRect">
            <a:avLst>
              <a:gd name="adj1" fmla="val 14363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8E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arado, tabla, grande, frente&#10;&#10;Descripción generada automáticamente">
            <a:extLst>
              <a:ext uri="{FF2B5EF4-FFF2-40B4-BE49-F238E27FC236}">
                <a16:creationId xmlns:a16="http://schemas.microsoft.com/office/drawing/2014/main" id="{72677101-CC8C-1D78-5B7E-CF74E47A95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302" y="2287353"/>
            <a:ext cx="1276618" cy="1857375"/>
          </a:xfrm>
          <a:prstGeom prst="snip2DiagRect">
            <a:avLst>
              <a:gd name="adj1" fmla="val 1846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8E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F050BE-3331-6EFA-403A-9995C65030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10" y="98407"/>
            <a:ext cx="1882171" cy="1412046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9F3906D-56D8-C145-4180-BD8E9A4EAF2F}"/>
              </a:ext>
            </a:extLst>
          </p:cNvPr>
          <p:cNvSpPr txBox="1"/>
          <p:nvPr/>
        </p:nvSpPr>
        <p:spPr>
          <a:xfrm>
            <a:off x="4412848" y="2150258"/>
            <a:ext cx="47122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Satanás empleó al imperio romano para perseguir a Jesús (Ap. 12:3-4). Luego, “le confirió a la bestia su poder, su trono y gran autoridad” (Ap. 13:2 </a:t>
            </a:r>
            <a:r>
              <a:rPr lang="es-ES" sz="1400" b="1" dirty="0"/>
              <a:t>NVI</a:t>
            </a:r>
            <a:r>
              <a:rPr lang="es-ES" b="1" dirty="0"/>
              <a:t>). Esta bestia tiene su trono en la misma Roma (Ap. 17:9), y ha ejercido su autoridad para perseguir durante mucho tiempo al pueblo fiel de Dios (Ap. 13:7).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41CADA-1CEE-42BF-560A-CF89FD124FC5}"/>
              </a:ext>
            </a:extLst>
          </p:cNvPr>
          <p:cNvSpPr txBox="1"/>
          <p:nvPr/>
        </p:nvSpPr>
        <p:spPr>
          <a:xfrm>
            <a:off x="155787" y="4172945"/>
            <a:ext cx="5898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No habrá terreno neutral en el conflicto final. O seguimos al Cordero, o seguimos a la bestia (a la que seguirán “todos los moradores de la tierra” [Ap. 13:8]).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259683F-824C-B5B4-B0AD-365F6C5AEAE6}"/>
              </a:ext>
            </a:extLst>
          </p:cNvPr>
          <p:cNvSpPr txBox="1"/>
          <p:nvPr/>
        </p:nvSpPr>
        <p:spPr>
          <a:xfrm>
            <a:off x="146689" y="1617584"/>
            <a:ext cx="8978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Sin embargo, aquellos “cuyos nombres no han sido escritos en el libro de la vida” (Ap. 13:8 </a:t>
            </a:r>
            <a:r>
              <a:rPr lang="es-ES" sz="1400" b="1" dirty="0"/>
              <a:t>NVI</a:t>
            </a:r>
            <a:r>
              <a:rPr lang="es-ES" b="1" dirty="0"/>
              <a:t>), siguen a la bestia. ¿Quién o qué es esta bestia?</a:t>
            </a:r>
          </a:p>
        </p:txBody>
      </p:sp>
      <p:pic>
        <p:nvPicPr>
          <p:cNvPr id="20" name="Imagen 19" descr="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16DE280B-6BEB-DC28-FE64-364FC7178B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081" y="4195871"/>
            <a:ext cx="2175209" cy="783323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8E0000"/>
                </a:gs>
                <a:gs pos="60000">
                  <a:srgbClr val="8E0000"/>
                </a:gs>
                <a:gs pos="69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3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409</TotalTime>
  <Words>1298</Words>
  <Application>Microsoft Office PowerPoint</Application>
  <PresentationFormat>Presentación en pantalla (16:9)</PresentationFormat>
  <Paragraphs>55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Calibri Light</vt:lpstr>
      <vt:lpstr>Constantia</vt:lpstr>
      <vt:lpstr>Comic Sans MS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Raúl Medina</cp:lastModifiedBy>
  <cp:revision>50</cp:revision>
  <dcterms:created xsi:type="dcterms:W3CDTF">2023-05-20T15:00:18Z</dcterms:created>
  <dcterms:modified xsi:type="dcterms:W3CDTF">2023-06-03T19:50:10Z</dcterms:modified>
</cp:coreProperties>
</file>