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81" r:id="rId2"/>
    <p:sldId id="277" r:id="rId3"/>
    <p:sldId id="257" r:id="rId4"/>
    <p:sldId id="258" r:id="rId5"/>
    <p:sldId id="259" r:id="rId6"/>
    <p:sldId id="260" r:id="rId7"/>
    <p:sldId id="261" r:id="rId8"/>
    <p:sldId id="282" r:id="rId9"/>
    <p:sldId id="263" r:id="rId10"/>
    <p:sldId id="278" r:id="rId11"/>
    <p:sldId id="279" r:id="rId12"/>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Comic Sans MS" panose="030F0702030302020204" pitchFamily="66" charset="0"/>
      <p:regular r:id="rId19"/>
      <p:bold r:id="rId20"/>
      <p:italic r:id="rId21"/>
      <p:boldItalic r:id="rId22"/>
    </p:embeddedFont>
    <p:embeddedFont>
      <p:font typeface="Constantia" panose="02030602050306030303" pitchFamily="18" charset="0"/>
      <p:regular r:id="rId23"/>
      <p:bold r:id="rId24"/>
      <p:italic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3C3"/>
    <a:srgbClr val="D1D119"/>
    <a:srgbClr val="EEEFAB"/>
    <a:srgbClr val="CC0000"/>
    <a:srgbClr val="3469B6"/>
    <a:srgbClr val="5688CF"/>
    <a:srgbClr val="911407"/>
    <a:srgbClr val="C9533C"/>
    <a:srgbClr val="DE0000"/>
    <a:srgbClr val="FF0D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6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3169F2C-CE72-4748-85D4-60FB8B2B0655}" type="datetimeFigureOut">
              <a:rPr lang="es-ES" smtClean="0"/>
              <a:t>26/05/2023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904CC35-28F5-415B-AC53-B70DAD9E2CFD}" type="slidenum">
              <a:rPr lang="es-ES" smtClean="0"/>
              <a:t>‹Nº›</a:t>
            </a:fld>
            <a:endParaRPr lang="es-ES"/>
          </a:p>
        </p:txBody>
      </p:sp>
    </p:spTree>
    <p:extLst>
      <p:ext uri="{BB962C8B-B14F-4D97-AF65-F5344CB8AC3E}">
        <p14:creationId xmlns:p14="http://schemas.microsoft.com/office/powerpoint/2010/main" val="332606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3169F2C-CE72-4748-85D4-60FB8B2B0655}" type="datetimeFigureOut">
              <a:rPr lang="es-ES" smtClean="0"/>
              <a:t>26/05/2023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904CC35-28F5-415B-AC53-B70DAD9E2CFD}" type="slidenum">
              <a:rPr lang="es-ES" smtClean="0"/>
              <a:t>‹Nº›</a:t>
            </a:fld>
            <a:endParaRPr lang="es-ES"/>
          </a:p>
        </p:txBody>
      </p:sp>
    </p:spTree>
    <p:extLst>
      <p:ext uri="{BB962C8B-B14F-4D97-AF65-F5344CB8AC3E}">
        <p14:creationId xmlns:p14="http://schemas.microsoft.com/office/powerpoint/2010/main" val="17007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3169F2C-CE72-4748-85D4-60FB8B2B0655}" type="datetimeFigureOut">
              <a:rPr lang="es-ES" smtClean="0"/>
              <a:t>26/05/2023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904CC35-28F5-415B-AC53-B70DAD9E2CFD}" type="slidenum">
              <a:rPr lang="es-ES" smtClean="0"/>
              <a:t>‹Nº›</a:t>
            </a:fld>
            <a:endParaRPr lang="es-ES"/>
          </a:p>
        </p:txBody>
      </p:sp>
    </p:spTree>
    <p:extLst>
      <p:ext uri="{BB962C8B-B14F-4D97-AF65-F5344CB8AC3E}">
        <p14:creationId xmlns:p14="http://schemas.microsoft.com/office/powerpoint/2010/main" val="420456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3169F2C-CE72-4748-85D4-60FB8B2B0655}" type="datetimeFigureOut">
              <a:rPr lang="es-ES" smtClean="0"/>
              <a:t>26/05/2023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904CC35-28F5-415B-AC53-B70DAD9E2CFD}" type="slidenum">
              <a:rPr lang="es-ES" smtClean="0"/>
              <a:t>‹Nº›</a:t>
            </a:fld>
            <a:endParaRPr lang="es-ES"/>
          </a:p>
        </p:txBody>
      </p:sp>
    </p:spTree>
    <p:extLst>
      <p:ext uri="{BB962C8B-B14F-4D97-AF65-F5344CB8AC3E}">
        <p14:creationId xmlns:p14="http://schemas.microsoft.com/office/powerpoint/2010/main" val="375003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3169F2C-CE72-4748-85D4-60FB8B2B0655}" type="datetimeFigureOut">
              <a:rPr lang="es-ES" smtClean="0"/>
              <a:t>26/05/2023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904CC35-28F5-415B-AC53-B70DAD9E2CFD}" type="slidenum">
              <a:rPr lang="es-ES" smtClean="0"/>
              <a:t>‹Nº›</a:t>
            </a:fld>
            <a:endParaRPr lang="es-ES"/>
          </a:p>
        </p:txBody>
      </p:sp>
    </p:spTree>
    <p:extLst>
      <p:ext uri="{BB962C8B-B14F-4D97-AF65-F5344CB8AC3E}">
        <p14:creationId xmlns:p14="http://schemas.microsoft.com/office/powerpoint/2010/main" val="278908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3169F2C-CE72-4748-85D4-60FB8B2B0655}" type="datetimeFigureOut">
              <a:rPr lang="es-ES" smtClean="0"/>
              <a:t>26/05/2023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904CC35-28F5-415B-AC53-B70DAD9E2CFD}" type="slidenum">
              <a:rPr lang="es-ES" smtClean="0"/>
              <a:t>‹Nº›</a:t>
            </a:fld>
            <a:endParaRPr lang="es-ES"/>
          </a:p>
        </p:txBody>
      </p:sp>
    </p:spTree>
    <p:extLst>
      <p:ext uri="{BB962C8B-B14F-4D97-AF65-F5344CB8AC3E}">
        <p14:creationId xmlns:p14="http://schemas.microsoft.com/office/powerpoint/2010/main" val="365018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3169F2C-CE72-4748-85D4-60FB8B2B0655}" type="datetimeFigureOut">
              <a:rPr lang="es-ES" smtClean="0"/>
              <a:t>26/05/2023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7904CC35-28F5-415B-AC53-B70DAD9E2CFD}" type="slidenum">
              <a:rPr lang="es-ES" smtClean="0"/>
              <a:t>‹Nº›</a:t>
            </a:fld>
            <a:endParaRPr lang="es-ES"/>
          </a:p>
        </p:txBody>
      </p:sp>
    </p:spTree>
    <p:extLst>
      <p:ext uri="{BB962C8B-B14F-4D97-AF65-F5344CB8AC3E}">
        <p14:creationId xmlns:p14="http://schemas.microsoft.com/office/powerpoint/2010/main" val="147793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3169F2C-CE72-4748-85D4-60FB8B2B0655}" type="datetimeFigureOut">
              <a:rPr lang="es-ES" smtClean="0"/>
              <a:t>26/05/2023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7904CC35-28F5-415B-AC53-B70DAD9E2CFD}" type="slidenum">
              <a:rPr lang="es-ES" smtClean="0"/>
              <a:t>‹Nº›</a:t>
            </a:fld>
            <a:endParaRPr lang="es-ES"/>
          </a:p>
        </p:txBody>
      </p:sp>
    </p:spTree>
    <p:extLst>
      <p:ext uri="{BB962C8B-B14F-4D97-AF65-F5344CB8AC3E}">
        <p14:creationId xmlns:p14="http://schemas.microsoft.com/office/powerpoint/2010/main" val="412817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69F2C-CE72-4748-85D4-60FB8B2B0655}" type="datetimeFigureOut">
              <a:rPr lang="es-ES" smtClean="0"/>
              <a:t>26/05/2023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7904CC35-28F5-415B-AC53-B70DAD9E2CFD}" type="slidenum">
              <a:rPr lang="es-ES" smtClean="0"/>
              <a:t>‹Nº›</a:t>
            </a:fld>
            <a:endParaRPr lang="es-ES"/>
          </a:p>
        </p:txBody>
      </p:sp>
    </p:spTree>
    <p:extLst>
      <p:ext uri="{BB962C8B-B14F-4D97-AF65-F5344CB8AC3E}">
        <p14:creationId xmlns:p14="http://schemas.microsoft.com/office/powerpoint/2010/main" val="26697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3169F2C-CE72-4748-85D4-60FB8B2B0655}" type="datetimeFigureOut">
              <a:rPr lang="es-ES" smtClean="0"/>
              <a:t>26/05/2023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904CC35-28F5-415B-AC53-B70DAD9E2CFD}" type="slidenum">
              <a:rPr lang="es-ES" smtClean="0"/>
              <a:t>‹Nº›</a:t>
            </a:fld>
            <a:endParaRPr lang="es-ES"/>
          </a:p>
        </p:txBody>
      </p:sp>
    </p:spTree>
    <p:extLst>
      <p:ext uri="{BB962C8B-B14F-4D97-AF65-F5344CB8AC3E}">
        <p14:creationId xmlns:p14="http://schemas.microsoft.com/office/powerpoint/2010/main" val="58645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3169F2C-CE72-4748-85D4-60FB8B2B0655}" type="datetimeFigureOut">
              <a:rPr lang="es-ES" smtClean="0"/>
              <a:t>26/05/2023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904CC35-28F5-415B-AC53-B70DAD9E2CFD}" type="slidenum">
              <a:rPr lang="es-ES" smtClean="0"/>
              <a:t>‹Nº›</a:t>
            </a:fld>
            <a:endParaRPr lang="es-ES"/>
          </a:p>
        </p:txBody>
      </p:sp>
    </p:spTree>
    <p:extLst>
      <p:ext uri="{BB962C8B-B14F-4D97-AF65-F5344CB8AC3E}">
        <p14:creationId xmlns:p14="http://schemas.microsoft.com/office/powerpoint/2010/main" val="14408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3169F2C-CE72-4748-85D4-60FB8B2B0655}" type="datetimeFigureOut">
              <a:rPr lang="es-ES" smtClean="0"/>
              <a:t>26/05/2023</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904CC35-28F5-415B-AC53-B70DAD9E2CFD}" type="slidenum">
              <a:rPr lang="es-ES" smtClean="0"/>
              <a:t>‹Nº›</a:t>
            </a:fld>
            <a:endParaRPr lang="es-ES"/>
          </a:p>
        </p:txBody>
      </p:sp>
    </p:spTree>
    <p:extLst>
      <p:ext uri="{BB962C8B-B14F-4D97-AF65-F5344CB8AC3E}">
        <p14:creationId xmlns:p14="http://schemas.microsoft.com/office/powerpoint/2010/main" val="1958858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38903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1">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47348" y="104583"/>
            <a:ext cx="8249304" cy="404996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Un hombre con un cigarrillo en la boca&#10;&#10;Descripción generada automáticamente con confianza baja">
            <a:extLst>
              <a:ext uri="{FF2B5EF4-FFF2-40B4-BE49-F238E27FC236}">
                <a16:creationId xmlns:a16="http://schemas.microsoft.com/office/drawing/2014/main" id="{2EF509D9-C924-6C44-794A-576915130189}"/>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a:ext>
            </a:extLst>
          </a:blip>
          <a:srcRect/>
          <a:stretch/>
        </p:blipFill>
        <p:spPr>
          <a:xfrm>
            <a:off x="628650" y="256224"/>
            <a:ext cx="7886700" cy="3746681"/>
          </a:xfrm>
          <a:prstGeom prst="rect">
            <a:avLst/>
          </a:prstGeom>
        </p:spPr>
      </p:pic>
      <p:sp>
        <p:nvSpPr>
          <p:cNvPr id="7" name="Rectangle 9">
            <a:extLst>
              <a:ext uri="{FF2B5EF4-FFF2-40B4-BE49-F238E27FC236}">
                <a16:creationId xmlns:a16="http://schemas.microsoft.com/office/drawing/2014/main" id="{C819184B-6045-39E1-5670-541A342CB55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flipV="1">
            <a:off x="148937" y="4259129"/>
            <a:ext cx="8846127" cy="779788"/>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uadroTexto 20">
            <a:extLst>
              <a:ext uri="{FF2B5EF4-FFF2-40B4-BE49-F238E27FC236}">
                <a16:creationId xmlns:a16="http://schemas.microsoft.com/office/drawing/2014/main" id="{273656A4-4461-6BBD-40F4-EFE302584C44}"/>
              </a:ext>
            </a:extLst>
          </p:cNvPr>
          <p:cNvSpPr txBox="1"/>
          <p:nvPr/>
        </p:nvSpPr>
        <p:spPr>
          <a:xfrm>
            <a:off x="148936" y="4290462"/>
            <a:ext cx="8846127" cy="707886"/>
          </a:xfrm>
          <a:prstGeom prst="rect">
            <a:avLst/>
          </a:prstGeom>
          <a:noFill/>
        </p:spPr>
        <p:txBody>
          <a:bodyPr wrap="square" rtlCol="0">
            <a:spAutoFit/>
          </a:bodyPr>
          <a:lstStyle/>
          <a:p>
            <a:pPr algn="ctr"/>
            <a:r>
              <a:rPr lang="es-ES" sz="4000" b="1" dirty="0">
                <a:ln w="13462">
                  <a:solidFill>
                    <a:schemeClr val="bg1"/>
                  </a:solidFill>
                  <a:prstDash val="solid"/>
                </a:ln>
                <a:effectLst>
                  <a:outerShdw dist="38100" dir="2700000" algn="bl" rotWithShape="0">
                    <a:srgbClr val="B04206"/>
                  </a:outerShdw>
                </a:effectLst>
              </a:rPr>
              <a:t>LOS ENGAÑOS FINALES DE SATANÁS</a:t>
            </a:r>
          </a:p>
        </p:txBody>
      </p:sp>
      <p:sp>
        <p:nvSpPr>
          <p:cNvPr id="22" name="CuadroTexto 21">
            <a:extLst>
              <a:ext uri="{FF2B5EF4-FFF2-40B4-BE49-F238E27FC236}">
                <a16:creationId xmlns:a16="http://schemas.microsoft.com/office/drawing/2014/main" id="{04ADF6F4-35A5-CA01-FAD9-0F855DC93088}"/>
              </a:ext>
            </a:extLst>
          </p:cNvPr>
          <p:cNvSpPr txBox="1"/>
          <p:nvPr/>
        </p:nvSpPr>
        <p:spPr>
          <a:xfrm rot="5400000">
            <a:off x="6981694" y="1791291"/>
            <a:ext cx="3890355" cy="307777"/>
          </a:xfrm>
          <a:prstGeom prst="rect">
            <a:avLst/>
          </a:prstGeom>
          <a:noFill/>
        </p:spPr>
        <p:txBody>
          <a:bodyPr wrap="square" rtlCol="0">
            <a:spAutoFit/>
          </a:bodyPr>
          <a:lstStyle/>
          <a:p>
            <a:pPr algn="ctr"/>
            <a:r>
              <a:rPr lang="es-ES" sz="1400" b="1" dirty="0"/>
              <a:t>Lección 10 para el 3 de junio de 2023</a:t>
            </a:r>
          </a:p>
        </p:txBody>
      </p:sp>
    </p:spTree>
    <p:extLst>
      <p:ext uri="{BB962C8B-B14F-4D97-AF65-F5344CB8AC3E}">
        <p14:creationId xmlns:p14="http://schemas.microsoft.com/office/powerpoint/2010/main" val="409107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8A5104C-6B3C-E540-5C0E-96881081F564}"/>
              </a:ext>
            </a:extLst>
          </p:cNvPr>
          <p:cNvSpPr txBox="1"/>
          <p:nvPr/>
        </p:nvSpPr>
        <p:spPr>
          <a:xfrm>
            <a:off x="1238865" y="-51618"/>
            <a:ext cx="7905134"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400" b="1" dirty="0">
                <a:ln/>
                <a:solidFill>
                  <a:schemeClr val="accent2">
                    <a:lumMod val="75000"/>
                  </a:schemeClr>
                </a:solidFill>
              </a:rPr>
              <a:t>UN LLAMADO A LA OBEDIENCIA</a:t>
            </a:r>
          </a:p>
        </p:txBody>
      </p:sp>
      <p:sp>
        <p:nvSpPr>
          <p:cNvPr id="5" name="CuadroTexto 4">
            <a:extLst>
              <a:ext uri="{FF2B5EF4-FFF2-40B4-BE49-F238E27FC236}">
                <a16:creationId xmlns:a16="http://schemas.microsoft.com/office/drawing/2014/main" id="{8E6E84E2-9DED-B323-190F-9EB0F0371E48}"/>
              </a:ext>
            </a:extLst>
          </p:cNvPr>
          <p:cNvSpPr txBox="1"/>
          <p:nvPr/>
        </p:nvSpPr>
        <p:spPr>
          <a:xfrm>
            <a:off x="1238865" y="583968"/>
            <a:ext cx="7905134" cy="584775"/>
          </a:xfrm>
          <a:prstGeom prst="rect">
            <a:avLst/>
          </a:prstGeom>
          <a:noFill/>
        </p:spPr>
        <p:txBody>
          <a:bodyPr wrap="square">
            <a:spAutoFit/>
            <a:scene3d>
              <a:camera prst="orthographicFront"/>
              <a:lightRig rig="threePt" dir="t"/>
            </a:scene3d>
            <a:sp3d extrusionH="57150">
              <a:bevelT w="38100" h="38100"/>
            </a:sp3d>
          </a:bodyPr>
          <a:lstStyle/>
          <a:p>
            <a:pPr algn="ctr"/>
            <a:r>
              <a:rPr lang="es-ES" sz="1600" b="1" dirty="0">
                <a:solidFill>
                  <a:schemeClr val="accent4">
                    <a:lumMod val="50000"/>
                  </a:schemeClr>
                </a:solidFill>
                <a:latin typeface="Comic Sans MS" panose="030F0702030302020204" pitchFamily="66" charset="0"/>
              </a:rPr>
              <a:t>“Y oí otra voz del cielo, que decía: Salid de ella, pueblo mío, para que no seáis partícipes de sus pecados, ni recibáis parte de sus plagas” </a:t>
            </a:r>
            <a:r>
              <a:rPr lang="es-ES" sz="1200" b="1" dirty="0">
                <a:solidFill>
                  <a:schemeClr val="accent4">
                    <a:lumMod val="50000"/>
                  </a:schemeClr>
                </a:solidFill>
                <a:latin typeface="Comic Sans MS" panose="030F0702030302020204" pitchFamily="66" charset="0"/>
              </a:rPr>
              <a:t>(Ap. 18:4)</a:t>
            </a:r>
          </a:p>
        </p:txBody>
      </p:sp>
      <p:sp>
        <p:nvSpPr>
          <p:cNvPr id="6" name="CuadroTexto 5">
            <a:extLst>
              <a:ext uri="{FF2B5EF4-FFF2-40B4-BE49-F238E27FC236}">
                <a16:creationId xmlns:a16="http://schemas.microsoft.com/office/drawing/2014/main" id="{5C6DE81A-CBD2-77A8-96AA-54A4BE325423}"/>
              </a:ext>
            </a:extLst>
          </p:cNvPr>
          <p:cNvSpPr txBox="1"/>
          <p:nvPr/>
        </p:nvSpPr>
        <p:spPr>
          <a:xfrm>
            <a:off x="1319981" y="1183491"/>
            <a:ext cx="7728156" cy="646331"/>
          </a:xfrm>
          <a:prstGeom prst="rect">
            <a:avLst/>
          </a:prstGeom>
          <a:noFill/>
        </p:spPr>
        <p:txBody>
          <a:bodyPr wrap="square" rtlCol="0">
            <a:spAutoFit/>
          </a:bodyPr>
          <a:lstStyle/>
          <a:p>
            <a:pPr>
              <a:spcBef>
                <a:spcPts val="600"/>
              </a:spcBef>
            </a:pPr>
            <a:r>
              <a:rPr lang="es-ES" b="1" dirty="0"/>
              <a:t>El pueblo de Dios no está compuesto solo por el remanente que se mantiene fiel a las enseñanzas bíblicas. La gran mayoría está dentro de Babilonia.</a:t>
            </a:r>
          </a:p>
        </p:txBody>
      </p:sp>
      <p:pic>
        <p:nvPicPr>
          <p:cNvPr id="4" name="Imagen 3" descr="Una caricatura de una persona&#10;&#10;Descripción generada automáticamente con confianza baja">
            <a:extLst>
              <a:ext uri="{FF2B5EF4-FFF2-40B4-BE49-F238E27FC236}">
                <a16:creationId xmlns:a16="http://schemas.microsoft.com/office/drawing/2014/main" id="{057315DC-1E0E-1603-11D2-01253865E78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49457" y="1908508"/>
            <a:ext cx="3798680" cy="2680520"/>
          </a:xfrm>
          <a:prstGeom prst="roundRect">
            <a:avLst>
              <a:gd name="adj" fmla="val 0"/>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sp>
        <p:nvSpPr>
          <p:cNvPr id="8" name="CuadroTexto 7">
            <a:extLst>
              <a:ext uri="{FF2B5EF4-FFF2-40B4-BE49-F238E27FC236}">
                <a16:creationId xmlns:a16="http://schemas.microsoft.com/office/drawing/2014/main" id="{544AF218-FBD6-313B-C39D-072D3A1F09F1}"/>
              </a:ext>
            </a:extLst>
          </p:cNvPr>
          <p:cNvSpPr txBox="1"/>
          <p:nvPr/>
        </p:nvSpPr>
        <p:spPr>
          <a:xfrm>
            <a:off x="80244" y="1858408"/>
            <a:ext cx="5096439" cy="3293209"/>
          </a:xfrm>
          <a:prstGeom prst="rect">
            <a:avLst/>
          </a:prstGeom>
          <a:noFill/>
        </p:spPr>
        <p:txBody>
          <a:bodyPr wrap="square">
            <a:spAutoFit/>
          </a:bodyPr>
          <a:lstStyle/>
          <a:p>
            <a:pPr>
              <a:spcBef>
                <a:spcPts val="600"/>
              </a:spcBef>
            </a:pPr>
            <a:r>
              <a:rPr lang="es-ES" b="1" dirty="0"/>
              <a:t>No son conscientes de estar adorando a Dios en el día incorrecto, ni de que están aceptando como verdad los engaños de Satanás (como la inmortalidad del alma).</a:t>
            </a:r>
          </a:p>
          <a:p>
            <a:pPr>
              <a:spcBef>
                <a:spcPts val="600"/>
              </a:spcBef>
            </a:pPr>
            <a:r>
              <a:rPr lang="es-ES" b="1" dirty="0"/>
              <a:t>Por eso, necesitan que alguien les enseñe su error y les invite a salir de Babilonia. Que les enseñe que transgredir la Ley de Dios (incluido el mandamiento del sábado) es pecado (1Jn. 3:4; </a:t>
            </a:r>
            <a:r>
              <a:rPr lang="es-ES" b="1" dirty="0" err="1"/>
              <a:t>Stg</a:t>
            </a:r>
            <a:r>
              <a:rPr lang="es-ES" b="1" dirty="0"/>
              <a:t>. 2:10-11).</a:t>
            </a:r>
          </a:p>
          <a:p>
            <a:pPr>
              <a:spcBef>
                <a:spcPts val="600"/>
              </a:spcBef>
            </a:pPr>
            <a:r>
              <a:rPr lang="es-ES" b="1" dirty="0"/>
              <a:t>Y todos los fieles deben recordar que la obediencia es solo un reflejo de la gracia de Cristo, que nos libra de la condenación y del dominio del pecado.</a:t>
            </a:r>
          </a:p>
        </p:txBody>
      </p:sp>
      <p:pic>
        <p:nvPicPr>
          <p:cNvPr id="10" name="Imagen 9" descr="Imagen que contiene pájaro, tabla, grande, vuelo&#10;&#10;Descripción generada automáticamente">
            <a:extLst>
              <a:ext uri="{FF2B5EF4-FFF2-40B4-BE49-F238E27FC236}">
                <a16:creationId xmlns:a16="http://schemas.microsoft.com/office/drawing/2014/main" id="{74F110FD-7B99-B26F-28D4-80C8C9A4508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5861" y="68084"/>
            <a:ext cx="1143004" cy="1714123"/>
          </a:xfrm>
          <a:prstGeom prst="rect">
            <a:avLst/>
          </a:prstGeom>
          <a:ln w="38100" cap="sq">
            <a:gradFill>
              <a:gsLst>
                <a:gs pos="0">
                  <a:srgbClr val="F2F3C3"/>
                </a:gs>
                <a:gs pos="62000">
                  <a:srgbClr val="F2F3C3"/>
                </a:gs>
                <a:gs pos="64000">
                  <a:srgbClr val="D1D119"/>
                </a:gs>
                <a:gs pos="100000">
                  <a:srgbClr val="D1D119"/>
                </a:gs>
              </a:gsLst>
              <a:lin ang="5400000" scaled="1"/>
            </a:gra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3320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900" decel="100000" fill="hold"/>
                                        <p:tgtEl>
                                          <p:spTgt spid="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wipe(left)">
                                      <p:cBhvr>
                                        <p:cTn id="36" dur="500"/>
                                        <p:tgtEl>
                                          <p:spTgt spid="8">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wipe(left)">
                                      <p:cBhvr>
                                        <p:cTn id="41" dur="500"/>
                                        <p:tgtEl>
                                          <p:spTgt spid="8">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xEl>
                                              <p:pRg st="2" end="2"/>
                                            </p:txEl>
                                          </p:spTgt>
                                        </p:tgtEl>
                                        <p:attrNameLst>
                                          <p:attrName>style.visibility</p:attrName>
                                        </p:attrNameLst>
                                      </p:cBhvr>
                                      <p:to>
                                        <p:strVal val="visible"/>
                                      </p:to>
                                    </p:set>
                                    <p:animEffect transition="in" filter="wipe(left)">
                                      <p:cBhvr>
                                        <p:cTn id="4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6665826-F1C4-404B-410A-9995C269A86A}"/>
              </a:ext>
            </a:extLst>
          </p:cNvPr>
          <p:cNvSpPr txBox="1"/>
          <p:nvPr/>
        </p:nvSpPr>
        <p:spPr>
          <a:xfrm>
            <a:off x="1244545" y="1142404"/>
            <a:ext cx="7619236" cy="3693319"/>
          </a:xfrm>
          <a:prstGeom prst="rect">
            <a:avLst/>
          </a:prstGeom>
          <a:noFill/>
        </p:spPr>
        <p:txBody>
          <a:bodyPr wrap="square">
            <a:spAutoFit/>
          </a:bodyPr>
          <a:lstStyle/>
          <a:p>
            <a:pPr>
              <a:spcBef>
                <a:spcPts val="600"/>
              </a:spcBef>
            </a:pPr>
            <a:r>
              <a:rPr lang="es-ES" sz="2600" b="1" dirty="0">
                <a:latin typeface="Constantia" panose="02030602050306030303" pitchFamily="18" charset="0"/>
              </a:rPr>
              <a:t>“El vino de Babilonia consiste en la exaltación del falso día de reposo sobre el sábado que el Señor Jehová ha bendecido y santificado para uso del hombre, y también es la creencia en la inmortalidad del alma. Estas herejías emparentadas, y el rechazo de la verdad, convierten la iglesia en Babilonia. Reyes, comerciantes, dirigentes y maestros religiosos están todos en corrompida armonía”</a:t>
            </a:r>
          </a:p>
        </p:txBody>
      </p:sp>
      <p:sp>
        <p:nvSpPr>
          <p:cNvPr id="4" name="CuadroTexto 3">
            <a:extLst>
              <a:ext uri="{FF2B5EF4-FFF2-40B4-BE49-F238E27FC236}">
                <a16:creationId xmlns:a16="http://schemas.microsoft.com/office/drawing/2014/main" id="{EEB87876-09B8-7406-2F56-2EB218135779}"/>
              </a:ext>
            </a:extLst>
          </p:cNvPr>
          <p:cNvSpPr txBox="1"/>
          <p:nvPr/>
        </p:nvSpPr>
        <p:spPr>
          <a:xfrm>
            <a:off x="5628289" y="4835723"/>
            <a:ext cx="3419846" cy="307777"/>
          </a:xfrm>
          <a:prstGeom prst="rect">
            <a:avLst/>
          </a:prstGeom>
          <a:noFill/>
        </p:spPr>
        <p:txBody>
          <a:bodyPr wrap="none" rtlCol="0">
            <a:spAutoFit/>
          </a:bodyPr>
          <a:lstStyle/>
          <a:p>
            <a:pPr algn="r"/>
            <a:r>
              <a:rPr lang="es-ES" sz="1400" b="1" dirty="0"/>
              <a:t>E. G. W. (Mensajes selectos, tomo 2, pg. 77)</a:t>
            </a:r>
          </a:p>
        </p:txBody>
      </p:sp>
    </p:spTree>
    <p:extLst>
      <p:ext uri="{BB962C8B-B14F-4D97-AF65-F5344CB8AC3E}">
        <p14:creationId xmlns:p14="http://schemas.microsoft.com/office/powerpoint/2010/main" val="386922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9141714" cy="5143500"/>
          </a:xfrm>
          <a:prstGeom prst="rect">
            <a:avLst/>
          </a:prstGeom>
          <a:solidFill>
            <a:srgbClr val="EDE2F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bwMode="auto">
          <a:xfrm>
            <a:off x="3106623" y="458046"/>
            <a:ext cx="569713" cy="4283223"/>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bwMode="auto">
          <a:xfrm>
            <a:off x="3108327" y="257309"/>
            <a:ext cx="361991" cy="414106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rgbClr val="321547"/>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 name="Imagen 13" descr="Dibujo de una persona&#10;&#10;Descripción generada automáticamente con confianza media">
            <a:extLst>
              <a:ext uri="{FF2B5EF4-FFF2-40B4-BE49-F238E27FC236}">
                <a16:creationId xmlns:a16="http://schemas.microsoft.com/office/drawing/2014/main" id="{FD137162-6E19-A346-BCC6-7F15FE095632}"/>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a:ext>
            </a:extLst>
          </a:blip>
          <a:srcRect b="-3"/>
          <a:stretch/>
        </p:blipFill>
        <p:spPr>
          <a:xfrm>
            <a:off x="-2284" y="255317"/>
            <a:ext cx="3472603" cy="3949346"/>
          </a:xfrm>
          <a:prstGeom prst="rect">
            <a:avLst/>
          </a:prstGeom>
        </p:spPr>
      </p:pic>
      <p:pic>
        <p:nvPicPr>
          <p:cNvPr id="8" name="Imagen 7">
            <a:extLst>
              <a:ext uri="{FF2B5EF4-FFF2-40B4-BE49-F238E27FC236}">
                <a16:creationId xmlns:a16="http://schemas.microsoft.com/office/drawing/2014/main" id="{A1D5A14A-F42E-A4E6-8D54-A51A52D3BC4D}"/>
              </a:ext>
            </a:extLst>
          </p:cNvPr>
          <p:cNvPicPr>
            <a:picLocks noGrp="1" noRot="1" noChangeAspect="1" noMove="1" noResize="1" noEditPoints="1" noAdjustHandles="1" noChangeArrowheads="1" noChangeShapeType="1" noCrop="1"/>
          </p:cNvPicPr>
          <p:nvPr/>
        </p:nvPicPr>
        <p:blipFill rotWithShape="1">
          <a:blip r:embed="rId3" cstate="print">
            <a:extLst>
              <a:ext uri="{28A0092B-C50C-407E-A947-70E740481C1C}">
                <a14:useLocalDpi xmlns:a14="http://schemas.microsoft.com/office/drawing/2010/main"/>
              </a:ext>
            </a:extLst>
          </a:blip>
          <a:srcRect/>
          <a:stretch/>
        </p:blipFill>
        <p:spPr>
          <a:xfrm>
            <a:off x="3676335" y="803672"/>
            <a:ext cx="5467663" cy="3931723"/>
          </a:xfrm>
          <a:prstGeom prst="rect">
            <a:avLst/>
          </a:prstGeom>
        </p:spPr>
      </p:pic>
      <p:sp>
        <p:nvSpPr>
          <p:cNvPr id="16" name="CuadroTexto 15">
            <a:extLst>
              <a:ext uri="{FF2B5EF4-FFF2-40B4-BE49-F238E27FC236}">
                <a16:creationId xmlns:a16="http://schemas.microsoft.com/office/drawing/2014/main" id="{7BF130BB-5AAA-5EC0-32B9-5EBE27E8D5B0}"/>
              </a:ext>
            </a:extLst>
          </p:cNvPr>
          <p:cNvSpPr txBox="1">
            <a:spLocks/>
          </p:cNvSpPr>
          <p:nvPr/>
        </p:nvSpPr>
        <p:spPr>
          <a:xfrm>
            <a:off x="63795" y="4648533"/>
            <a:ext cx="5819554" cy="461665"/>
          </a:xfrm>
          <a:prstGeom prst="rect">
            <a:avLst/>
          </a:prstGeom>
          <a:noFill/>
        </p:spPr>
        <p:txBody>
          <a:bodyPr wrap="square">
            <a:spAutoFit/>
            <a:scene3d>
              <a:camera prst="orthographicFront"/>
              <a:lightRig rig="threePt" dir="t"/>
            </a:scene3d>
            <a:sp3d extrusionH="57150">
              <a:bevelT w="38100" h="38100"/>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rPr>
              <a:t>Tu palabra es verdad” </a:t>
            </a:r>
            <a:r>
              <a:rPr kumimoji="0" lang="es-ES" sz="1800" b="1"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rPr>
              <a:t>(Juan 17:17)</a:t>
            </a:r>
            <a:endParaRPr kumimoji="0" lang="es-ES" sz="2400" b="1"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endParaRPr>
          </a:p>
        </p:txBody>
      </p:sp>
      <p:sp>
        <p:nvSpPr>
          <p:cNvPr id="17" name="CuadroTexto 16">
            <a:extLst>
              <a:ext uri="{FF2B5EF4-FFF2-40B4-BE49-F238E27FC236}">
                <a16:creationId xmlns:a16="http://schemas.microsoft.com/office/drawing/2014/main" id="{A640BAFF-E2A4-E152-9FD3-83B2FD098841}"/>
              </a:ext>
            </a:extLst>
          </p:cNvPr>
          <p:cNvSpPr txBox="1">
            <a:spLocks/>
          </p:cNvSpPr>
          <p:nvPr/>
        </p:nvSpPr>
        <p:spPr>
          <a:xfrm>
            <a:off x="4123025" y="244561"/>
            <a:ext cx="4572000" cy="46166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rPr>
              <a:t>“Santifícalos en la verdad.</a:t>
            </a:r>
          </a:p>
        </p:txBody>
      </p:sp>
    </p:spTree>
    <p:extLst>
      <p:ext uri="{BB962C8B-B14F-4D97-AF65-F5344CB8AC3E}">
        <p14:creationId xmlns:p14="http://schemas.microsoft.com/office/powerpoint/2010/main" val="355280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4308AD5-CEC1-68E1-D910-BFE654B0DB04}"/>
              </a:ext>
            </a:extLst>
          </p:cNvPr>
          <p:cNvSpPr txBox="1"/>
          <p:nvPr/>
        </p:nvSpPr>
        <p:spPr>
          <a:xfrm>
            <a:off x="5256106" y="2884126"/>
            <a:ext cx="3826934" cy="2185214"/>
          </a:xfrm>
          <a:prstGeom prst="rect">
            <a:avLst/>
          </a:prstGeom>
          <a:noFill/>
        </p:spPr>
        <p:txBody>
          <a:bodyPr wrap="square" rtlCol="0">
            <a:spAutoFit/>
            <a:scene3d>
              <a:camera prst="orthographicFront"/>
              <a:lightRig rig="threePt" dir="t"/>
            </a:scene3d>
            <a:sp3d extrusionH="57150">
              <a:bevelT w="38100" h="38100"/>
            </a:sp3d>
          </a:bodyPr>
          <a:lstStyle/>
          <a:p>
            <a:r>
              <a:rPr lang="es-ES" b="1" dirty="0">
                <a:solidFill>
                  <a:srgbClr val="B12E5C"/>
                </a:solidFill>
              </a:rPr>
              <a:t>Los engaños de Babilonia:</a:t>
            </a:r>
          </a:p>
          <a:p>
            <a:r>
              <a:rPr lang="es-ES" b="1" dirty="0"/>
              <a:t>	Un engaño universal.</a:t>
            </a:r>
          </a:p>
          <a:p>
            <a:r>
              <a:rPr lang="es-ES" b="1" dirty="0"/>
              <a:t>	La inmortalidad del alma.</a:t>
            </a:r>
          </a:p>
          <a:p>
            <a:r>
              <a:rPr lang="es-ES" b="1" dirty="0"/>
              <a:t>	El falso día de reposo.</a:t>
            </a:r>
          </a:p>
          <a:p>
            <a:pPr>
              <a:spcBef>
                <a:spcPts val="1200"/>
              </a:spcBef>
            </a:pPr>
            <a:r>
              <a:rPr lang="es-ES" b="1" dirty="0">
                <a:solidFill>
                  <a:srgbClr val="8F2FB5"/>
                </a:solidFill>
              </a:rPr>
              <a:t>La salvaguarda contra el engaño:</a:t>
            </a:r>
          </a:p>
          <a:p>
            <a:r>
              <a:rPr lang="es-ES" b="1" dirty="0"/>
              <a:t>	El verdadero día de reposo.</a:t>
            </a:r>
          </a:p>
          <a:p>
            <a:r>
              <a:rPr lang="es-ES" b="1" dirty="0"/>
              <a:t>	Un llamado a la obediencia.</a:t>
            </a:r>
          </a:p>
        </p:txBody>
      </p:sp>
      <p:sp>
        <p:nvSpPr>
          <p:cNvPr id="3" name="CuadroTexto 2">
            <a:extLst>
              <a:ext uri="{FF2B5EF4-FFF2-40B4-BE49-F238E27FC236}">
                <a16:creationId xmlns:a16="http://schemas.microsoft.com/office/drawing/2014/main" id="{09EAE4A1-B568-3007-80A6-F8F56D65B39D}"/>
              </a:ext>
            </a:extLst>
          </p:cNvPr>
          <p:cNvSpPr txBox="1"/>
          <p:nvPr/>
        </p:nvSpPr>
        <p:spPr>
          <a:xfrm>
            <a:off x="97431" y="134920"/>
            <a:ext cx="5897787" cy="2662267"/>
          </a:xfrm>
          <a:prstGeom prst="rect">
            <a:avLst/>
          </a:prstGeom>
          <a:noFill/>
        </p:spPr>
        <p:txBody>
          <a:bodyPr wrap="square" rtlCol="0">
            <a:spAutoFit/>
          </a:bodyPr>
          <a:lstStyle/>
          <a:p>
            <a:pPr>
              <a:spcBef>
                <a:spcPts val="600"/>
              </a:spcBef>
            </a:pPr>
            <a:r>
              <a:rPr lang="es-ES" b="1" dirty="0"/>
              <a:t>Definamos Babilonia: “ ‘Babilonia la grande’ simboliza en un sentido especial a las religiones apóstatas que se unirán en el tiempo del fin […]. El nombre ‘Babilonia’ se refiere a las organizaciones y a sus dirigentes, y no tanto a sus miembros, los cuales son llamados ‘muchas aguas’ (Apocalipsis 17:1, 15)” (CBA 7:865).</a:t>
            </a:r>
          </a:p>
          <a:p>
            <a:pPr>
              <a:spcBef>
                <a:spcPts val="600"/>
              </a:spcBef>
            </a:pPr>
            <a:r>
              <a:rPr lang="es-ES" b="1" dirty="0"/>
              <a:t>¿Qué hay de malo en Babilonia? ¿Por qué anuncia Dios su caída y envía una invitación a salir de ella (Apocalipsis 14:8; 18:4)? </a:t>
            </a:r>
          </a:p>
        </p:txBody>
      </p:sp>
      <p:pic>
        <p:nvPicPr>
          <p:cNvPr id="5" name="Imagen 4" descr="Un dibujo de una persona&#10;&#10;Descripción generada automáticamente con confianza baja">
            <a:extLst>
              <a:ext uri="{FF2B5EF4-FFF2-40B4-BE49-F238E27FC236}">
                <a16:creationId xmlns:a16="http://schemas.microsoft.com/office/drawing/2014/main" id="{00C16A5C-A292-EB04-8BFE-05000DE5DBF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9973" y="2884126"/>
            <a:ext cx="4453467" cy="2072892"/>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9" name="Imagen 8">
            <a:extLst>
              <a:ext uri="{FF2B5EF4-FFF2-40B4-BE49-F238E27FC236}">
                <a16:creationId xmlns:a16="http://schemas.microsoft.com/office/drawing/2014/main" id="{A36B32E2-8C7D-8A4B-A311-16D9E59932F3}"/>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4888181" y="4125539"/>
            <a:ext cx="403360" cy="403360"/>
          </a:xfrm>
          <a:prstGeom prst="rect">
            <a:avLst/>
          </a:prstGeom>
        </p:spPr>
      </p:pic>
      <p:pic>
        <p:nvPicPr>
          <p:cNvPr id="12" name="Imagen 11">
            <a:extLst>
              <a:ext uri="{FF2B5EF4-FFF2-40B4-BE49-F238E27FC236}">
                <a16:creationId xmlns:a16="http://schemas.microsoft.com/office/drawing/2014/main" id="{AC7282B9-4C97-8F12-5DCC-5C11D1107C36}"/>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4888181" y="2884126"/>
            <a:ext cx="403360" cy="403360"/>
          </a:xfrm>
          <a:prstGeom prst="rect">
            <a:avLst/>
          </a:prstGeom>
        </p:spPr>
      </p:pic>
      <p:pic>
        <p:nvPicPr>
          <p:cNvPr id="20" name="Imagen 19" descr="Imagen que contiene remoto, luz, computadora, vuelo&#10;&#10;Descripción generada automáticamente">
            <a:extLst>
              <a:ext uri="{FF2B5EF4-FFF2-40B4-BE49-F238E27FC236}">
                <a16:creationId xmlns:a16="http://schemas.microsoft.com/office/drawing/2014/main" id="{2D57A02F-00C6-261C-4600-86CBF594F39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14186" y="3527372"/>
            <a:ext cx="325703" cy="187384"/>
          </a:xfrm>
          <a:prstGeom prst="rect">
            <a:avLst/>
          </a:prstGeom>
        </p:spPr>
      </p:pic>
      <p:pic>
        <p:nvPicPr>
          <p:cNvPr id="21" name="Imagen 20" descr="Imagen que contiene luz&#10;&#10;Descripción generada automáticamente">
            <a:extLst>
              <a:ext uri="{FF2B5EF4-FFF2-40B4-BE49-F238E27FC236}">
                <a16:creationId xmlns:a16="http://schemas.microsoft.com/office/drawing/2014/main" id="{2B671D89-AA90-8115-7082-43516DE7E20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414186" y="4769634"/>
            <a:ext cx="325703" cy="187384"/>
          </a:xfrm>
          <a:prstGeom prst="rect">
            <a:avLst/>
          </a:prstGeom>
        </p:spPr>
      </p:pic>
      <p:pic>
        <p:nvPicPr>
          <p:cNvPr id="22" name="Imagen 21" descr="Imagen que contiene Flecha&#10;&#10;Descripción generada automáticamente">
            <a:extLst>
              <a:ext uri="{FF2B5EF4-FFF2-40B4-BE49-F238E27FC236}">
                <a16:creationId xmlns:a16="http://schemas.microsoft.com/office/drawing/2014/main" id="{4D0E4AD3-7DE3-9D92-7BDC-F87EBE65F23C}"/>
              </a:ext>
            </a:extLst>
          </p:cNvPr>
          <p:cNvPicPr>
            <a:picLocks noChangeAspect="1"/>
          </p:cNvPicPr>
          <p:nvPr/>
        </p:nvPicPr>
        <p:blipFill>
          <a:blip r:embed="rId8" cstate="print">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414186" y="4502065"/>
            <a:ext cx="325703" cy="187384"/>
          </a:xfrm>
          <a:prstGeom prst="rect">
            <a:avLst/>
          </a:prstGeom>
        </p:spPr>
      </p:pic>
      <p:pic>
        <p:nvPicPr>
          <p:cNvPr id="23" name="Imagen 22" descr="Forma, Flecha&#10;&#10;Descripción generada automáticamente">
            <a:extLst>
              <a:ext uri="{FF2B5EF4-FFF2-40B4-BE49-F238E27FC236}">
                <a16:creationId xmlns:a16="http://schemas.microsoft.com/office/drawing/2014/main" id="{2E1DAFE6-7278-9E09-2470-0E611387F2C6}"/>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414186" y="3236796"/>
            <a:ext cx="325703" cy="187384"/>
          </a:xfrm>
          <a:prstGeom prst="rect">
            <a:avLst/>
          </a:prstGeom>
        </p:spPr>
      </p:pic>
      <p:pic>
        <p:nvPicPr>
          <p:cNvPr id="24" name="Imagen 23" descr="Imagen que contiene Logotipo&#10;&#10;Descripción generada automáticamente">
            <a:extLst>
              <a:ext uri="{FF2B5EF4-FFF2-40B4-BE49-F238E27FC236}">
                <a16:creationId xmlns:a16="http://schemas.microsoft.com/office/drawing/2014/main" id="{FCF4655D-CF23-6918-9EE7-F1C3BC874B60}"/>
              </a:ext>
            </a:extLst>
          </p:cNvPr>
          <p:cNvPicPr>
            <a:picLocks noChangeAspect="1"/>
          </p:cNvPicPr>
          <p:nvPr/>
        </p:nvPicPr>
        <p:blipFill>
          <a:blip r:embed="rId10" cstate="print">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5414186" y="3792278"/>
            <a:ext cx="325703" cy="187384"/>
          </a:xfrm>
          <a:prstGeom prst="rect">
            <a:avLst/>
          </a:prstGeom>
        </p:spPr>
      </p:pic>
      <p:pic>
        <p:nvPicPr>
          <p:cNvPr id="27" name="Imagen 26">
            <a:extLst>
              <a:ext uri="{FF2B5EF4-FFF2-40B4-BE49-F238E27FC236}">
                <a16:creationId xmlns:a16="http://schemas.microsoft.com/office/drawing/2014/main" id="{659985FE-10F0-91A3-6A1E-C2E071ADC105}"/>
              </a:ext>
            </a:extLst>
          </p:cNvPr>
          <p:cNvPicPr>
            <a:picLocks noChangeAspect="1"/>
          </p:cNvPicPr>
          <p:nvPr/>
        </p:nvPicPr>
        <p:blipFill>
          <a:blip r:embed="rId11"/>
          <a:stretch>
            <a:fillRect/>
          </a:stretch>
        </p:blipFill>
        <p:spPr>
          <a:xfrm>
            <a:off x="6120580" y="118404"/>
            <a:ext cx="2849001" cy="2678062"/>
          </a:xfrm>
          <a:prstGeom prst="rect">
            <a:avLst/>
          </a:prstGeom>
          <a:ln w="38100" cap="sq">
            <a:solidFill>
              <a:srgbClr val="911407"/>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9773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217">
                                          <p:stCondLst>
                                            <p:cond delay="0"/>
                                          </p:stCondLst>
                                        </p:cTn>
                                        <p:tgtEl>
                                          <p:spTgt spid="5"/>
                                        </p:tgtEl>
                                      </p:cBhvr>
                                    </p:animEffect>
                                    <p:anim calcmode="lin" valueType="num">
                                      <p:cBhvr>
                                        <p:cTn id="20"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3"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4"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5" dur="10">
                                          <p:stCondLst>
                                            <p:cond delay="244"/>
                                          </p:stCondLst>
                                        </p:cTn>
                                        <p:tgtEl>
                                          <p:spTgt spid="5"/>
                                        </p:tgtEl>
                                      </p:cBhvr>
                                      <p:to x="100000" y="60000"/>
                                    </p:animScale>
                                    <p:animScale>
                                      <p:cBhvr>
                                        <p:cTn id="26" dur="62" decel="50000">
                                          <p:stCondLst>
                                            <p:cond delay="254"/>
                                          </p:stCondLst>
                                        </p:cTn>
                                        <p:tgtEl>
                                          <p:spTgt spid="5"/>
                                        </p:tgtEl>
                                      </p:cBhvr>
                                      <p:to x="100000" y="100000"/>
                                    </p:animScale>
                                    <p:animScale>
                                      <p:cBhvr>
                                        <p:cTn id="27" dur="10">
                                          <p:stCondLst>
                                            <p:cond delay="492"/>
                                          </p:stCondLst>
                                        </p:cTn>
                                        <p:tgtEl>
                                          <p:spTgt spid="5"/>
                                        </p:tgtEl>
                                      </p:cBhvr>
                                      <p:to x="100000" y="80000"/>
                                    </p:animScale>
                                    <p:animScale>
                                      <p:cBhvr>
                                        <p:cTn id="28" dur="62" decel="50000">
                                          <p:stCondLst>
                                            <p:cond delay="502"/>
                                          </p:stCondLst>
                                        </p:cTn>
                                        <p:tgtEl>
                                          <p:spTgt spid="5"/>
                                        </p:tgtEl>
                                      </p:cBhvr>
                                      <p:to x="100000" y="100000"/>
                                    </p:animScale>
                                    <p:animScale>
                                      <p:cBhvr>
                                        <p:cTn id="29" dur="10">
                                          <p:stCondLst>
                                            <p:cond delay="616"/>
                                          </p:stCondLst>
                                        </p:cTn>
                                        <p:tgtEl>
                                          <p:spTgt spid="5"/>
                                        </p:tgtEl>
                                      </p:cBhvr>
                                      <p:to x="100000" y="90000"/>
                                    </p:animScale>
                                    <p:animScale>
                                      <p:cBhvr>
                                        <p:cTn id="30" dur="62" decel="50000">
                                          <p:stCondLst>
                                            <p:cond delay="625"/>
                                          </p:stCondLst>
                                        </p:cTn>
                                        <p:tgtEl>
                                          <p:spTgt spid="5"/>
                                        </p:tgtEl>
                                      </p:cBhvr>
                                      <p:to x="100000" y="100000"/>
                                    </p:animScale>
                                    <p:animScale>
                                      <p:cBhvr>
                                        <p:cTn id="31" dur="10">
                                          <p:stCondLst>
                                            <p:cond delay="678"/>
                                          </p:stCondLst>
                                        </p:cTn>
                                        <p:tgtEl>
                                          <p:spTgt spid="5"/>
                                        </p:tgtEl>
                                      </p:cBhvr>
                                      <p:to x="100000" y="95000"/>
                                    </p:animScale>
                                    <p:animScale>
                                      <p:cBhvr>
                                        <p:cTn id="32" dur="62" decel="50000">
                                          <p:stCondLst>
                                            <p:cond delay="688"/>
                                          </p:stCondLst>
                                        </p:cTn>
                                        <p:tgtEl>
                                          <p:spTgt spid="5"/>
                                        </p:tgtEl>
                                      </p:cBhvr>
                                      <p:to x="100000" y="100000"/>
                                    </p:animScale>
                                  </p:childTnLst>
                                </p:cTn>
                              </p:par>
                            </p:childTnLst>
                          </p:cTn>
                        </p:par>
                        <p:par>
                          <p:cTn id="33" fill="hold">
                            <p:stCondLst>
                              <p:cond delay="750"/>
                            </p:stCondLst>
                            <p:childTnLst>
                              <p:par>
                                <p:cTn id="34" presetID="22" presetClass="entr" presetSubtype="8" fill="hold" grpId="0" nodeType="after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wipe(left)">
                                      <p:cBhvr>
                                        <p:cTn id="36" dur="5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xEl>
                                              <p:pRg st="0" end="0"/>
                                            </p:txEl>
                                          </p:spTgt>
                                        </p:tgtEl>
                                        <p:attrNameLst>
                                          <p:attrName>style.visibility</p:attrName>
                                        </p:attrNameLst>
                                      </p:cBhvr>
                                      <p:to>
                                        <p:strVal val="visible"/>
                                      </p:to>
                                    </p:set>
                                    <p:animEffect transition="in" filter="wipe(left)">
                                      <p:cBhvr>
                                        <p:cTn id="46" dur="500"/>
                                        <p:tgtEl>
                                          <p:spTgt spid="2">
                                            <p:txEl>
                                              <p:pRg st="0" end="0"/>
                                            </p:txEl>
                                          </p:spTgt>
                                        </p:tgtEl>
                                      </p:cBhvr>
                                    </p:animEffect>
                                  </p:childTnLst>
                                </p:cTn>
                              </p:par>
                            </p:childTnLst>
                          </p:cTn>
                        </p:par>
                        <p:par>
                          <p:cTn id="47" fill="hold">
                            <p:stCondLst>
                              <p:cond delay="1000"/>
                            </p:stCondLst>
                            <p:childTnLst>
                              <p:par>
                                <p:cTn id="48" presetID="2" presetClass="entr" presetSubtype="8"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left)">
                                      <p:cBhvr>
                                        <p:cTn id="55" dur="500"/>
                                        <p:tgtEl>
                                          <p:spTgt spid="2">
                                            <p:txEl>
                                              <p:pRg st="1" end="1"/>
                                            </p:txEl>
                                          </p:spTgt>
                                        </p:tgtEl>
                                      </p:cBhvr>
                                    </p:animEffect>
                                  </p:childTnLst>
                                </p:cTn>
                              </p:par>
                            </p:childTnLst>
                          </p:cTn>
                        </p:par>
                        <p:par>
                          <p:cTn id="56" fill="hold">
                            <p:stCondLst>
                              <p:cond delay="2000"/>
                            </p:stCondLst>
                            <p:childTnLst>
                              <p:par>
                                <p:cTn id="57" presetID="2" presetClass="entr" presetSubtype="8"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0-#ppt_w/2"/>
                                          </p:val>
                                        </p:tav>
                                        <p:tav tm="100000">
                                          <p:val>
                                            <p:strVal val="#ppt_x"/>
                                          </p:val>
                                        </p:tav>
                                      </p:tavLst>
                                    </p:anim>
                                    <p:anim calcmode="lin" valueType="num">
                                      <p:cBhvr additive="base">
                                        <p:cTn id="60" dur="500" fill="hold"/>
                                        <p:tgtEl>
                                          <p:spTgt spid="20"/>
                                        </p:tgtEl>
                                        <p:attrNameLst>
                                          <p:attrName>ppt_y</p:attrName>
                                        </p:attrNameLst>
                                      </p:cBhvr>
                                      <p:tavLst>
                                        <p:tav tm="0">
                                          <p:val>
                                            <p:strVal val="#ppt_y"/>
                                          </p:val>
                                        </p:tav>
                                        <p:tav tm="100000">
                                          <p:val>
                                            <p:strVal val="#ppt_y"/>
                                          </p:val>
                                        </p:tav>
                                      </p:tavLst>
                                    </p:anim>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par>
                          <p:cTn id="65" fill="hold">
                            <p:stCondLst>
                              <p:cond delay="3000"/>
                            </p:stCondLst>
                            <p:childTnLst>
                              <p:par>
                                <p:cTn id="66" presetID="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500" fill="hold"/>
                                        <p:tgtEl>
                                          <p:spTgt spid="24"/>
                                        </p:tgtEl>
                                        <p:attrNameLst>
                                          <p:attrName>ppt_x</p:attrName>
                                        </p:attrNameLst>
                                      </p:cBhvr>
                                      <p:tavLst>
                                        <p:tav tm="0">
                                          <p:val>
                                            <p:strVal val="0-#ppt_w/2"/>
                                          </p:val>
                                        </p:tav>
                                        <p:tav tm="100000">
                                          <p:val>
                                            <p:strVal val="#ppt_x"/>
                                          </p:val>
                                        </p:tav>
                                      </p:tavLst>
                                    </p:anim>
                                    <p:anim calcmode="lin" valueType="num">
                                      <p:cBhvr additive="base">
                                        <p:cTn id="69" dur="500" fill="hold"/>
                                        <p:tgtEl>
                                          <p:spTgt spid="24"/>
                                        </p:tgtEl>
                                        <p:attrNameLst>
                                          <p:attrName>ppt_y</p:attrName>
                                        </p:attrNameLst>
                                      </p:cBhvr>
                                      <p:tavLst>
                                        <p:tav tm="0">
                                          <p:val>
                                            <p:strVal val="#ppt_y"/>
                                          </p:val>
                                        </p:tav>
                                        <p:tav tm="100000">
                                          <p:val>
                                            <p:strVal val="#ppt_y"/>
                                          </p:val>
                                        </p:tav>
                                      </p:tavLst>
                                    </p:anim>
                                  </p:childTnLst>
                                </p:cTn>
                              </p:par>
                            </p:childTnLst>
                          </p:cTn>
                        </p:par>
                        <p:par>
                          <p:cTn id="70" fill="hold">
                            <p:stCondLst>
                              <p:cond delay="3500"/>
                            </p:stCondLst>
                            <p:childTnLst>
                              <p:par>
                                <p:cTn id="71" presetID="22" presetClass="entr" presetSubtype="8" fill="hold" grpId="0" nodeType="afterEffect">
                                  <p:stCondLst>
                                    <p:cond delay="0"/>
                                  </p:stCondLst>
                                  <p:childTnLst>
                                    <p:set>
                                      <p:cBhvr>
                                        <p:cTn id="72" dur="1" fill="hold">
                                          <p:stCondLst>
                                            <p:cond delay="0"/>
                                          </p:stCondLst>
                                        </p:cTn>
                                        <p:tgtEl>
                                          <p:spTgt spid="2">
                                            <p:txEl>
                                              <p:pRg st="3" end="3"/>
                                            </p:txEl>
                                          </p:spTgt>
                                        </p:tgtEl>
                                        <p:attrNameLst>
                                          <p:attrName>style.visibility</p:attrName>
                                        </p:attrNameLst>
                                      </p:cBhvr>
                                      <p:to>
                                        <p:strVal val="visible"/>
                                      </p:to>
                                    </p:set>
                                    <p:animEffect transition="in" filter="wipe(left)">
                                      <p:cBhvr>
                                        <p:cTn id="73" dur="500"/>
                                        <p:tgtEl>
                                          <p:spTgt spid="2">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additive="base">
                                        <p:cTn id="78" dur="500" fill="hold"/>
                                        <p:tgtEl>
                                          <p:spTgt spid="9"/>
                                        </p:tgtEl>
                                        <p:attrNameLst>
                                          <p:attrName>ppt_x</p:attrName>
                                        </p:attrNameLst>
                                      </p:cBhvr>
                                      <p:tavLst>
                                        <p:tav tm="0">
                                          <p:val>
                                            <p:strVal val="#ppt_x"/>
                                          </p:val>
                                        </p:tav>
                                        <p:tav tm="100000">
                                          <p:val>
                                            <p:strVal val="#ppt_x"/>
                                          </p:val>
                                        </p:tav>
                                      </p:tavLst>
                                    </p:anim>
                                    <p:anim calcmode="lin" valueType="num">
                                      <p:cBhvr additive="base">
                                        <p:cTn id="79" dur="500" fill="hold"/>
                                        <p:tgtEl>
                                          <p:spTgt spid="9"/>
                                        </p:tgtEl>
                                        <p:attrNameLst>
                                          <p:attrName>ppt_y</p:attrName>
                                        </p:attrNameLst>
                                      </p:cBhvr>
                                      <p:tavLst>
                                        <p:tav tm="0">
                                          <p:val>
                                            <p:strVal val="1+#ppt_h/2"/>
                                          </p:val>
                                        </p:tav>
                                        <p:tav tm="100000">
                                          <p:val>
                                            <p:strVal val="#ppt_y"/>
                                          </p:val>
                                        </p:tav>
                                      </p:tavLst>
                                    </p:anim>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par>
                          <p:cTn id="84" fill="hold">
                            <p:stCondLst>
                              <p:cond delay="1000"/>
                            </p:stCondLst>
                            <p:childTnLst>
                              <p:par>
                                <p:cTn id="85" presetID="2" presetClass="entr" presetSubtype="8" fill="hold" nodeType="after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additive="base">
                                        <p:cTn id="87" dur="500" fill="hold"/>
                                        <p:tgtEl>
                                          <p:spTgt spid="22"/>
                                        </p:tgtEl>
                                        <p:attrNameLst>
                                          <p:attrName>ppt_x</p:attrName>
                                        </p:attrNameLst>
                                      </p:cBhvr>
                                      <p:tavLst>
                                        <p:tav tm="0">
                                          <p:val>
                                            <p:strVal val="0-#ppt_w/2"/>
                                          </p:val>
                                        </p:tav>
                                        <p:tav tm="100000">
                                          <p:val>
                                            <p:strVal val="#ppt_x"/>
                                          </p:val>
                                        </p:tav>
                                      </p:tavLst>
                                    </p:anim>
                                    <p:anim calcmode="lin" valueType="num">
                                      <p:cBhvr additive="base">
                                        <p:cTn id="88" dur="500" fill="hold"/>
                                        <p:tgtEl>
                                          <p:spTgt spid="22"/>
                                        </p:tgtEl>
                                        <p:attrNameLst>
                                          <p:attrName>ppt_y</p:attrName>
                                        </p:attrNameLst>
                                      </p:cBhvr>
                                      <p:tavLst>
                                        <p:tav tm="0">
                                          <p:val>
                                            <p:strVal val="#ppt_y"/>
                                          </p:val>
                                        </p:tav>
                                        <p:tav tm="100000">
                                          <p:val>
                                            <p:strVal val="#ppt_y"/>
                                          </p:val>
                                        </p:tav>
                                      </p:tavLst>
                                    </p:anim>
                                  </p:childTnLst>
                                </p:cTn>
                              </p:par>
                            </p:childTnLst>
                          </p:cTn>
                        </p:par>
                        <p:par>
                          <p:cTn id="89" fill="hold">
                            <p:stCondLst>
                              <p:cond delay="1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2000"/>
                            </p:stCondLst>
                            <p:childTnLst>
                              <p:par>
                                <p:cTn id="94" presetID="2" presetClass="entr" presetSubtype="8" fill="hold" nodeType="after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additive="base">
                                        <p:cTn id="96" dur="500" fill="hold"/>
                                        <p:tgtEl>
                                          <p:spTgt spid="21"/>
                                        </p:tgtEl>
                                        <p:attrNameLst>
                                          <p:attrName>ppt_x</p:attrName>
                                        </p:attrNameLst>
                                      </p:cBhvr>
                                      <p:tavLst>
                                        <p:tav tm="0">
                                          <p:val>
                                            <p:strVal val="0-#ppt_w/2"/>
                                          </p:val>
                                        </p:tav>
                                        <p:tav tm="100000">
                                          <p:val>
                                            <p:strVal val="#ppt_x"/>
                                          </p:val>
                                        </p:tav>
                                      </p:tavLst>
                                    </p:anim>
                                    <p:anim calcmode="lin" valueType="num">
                                      <p:cBhvr additive="base">
                                        <p:cTn id="97" dur="500" fill="hold"/>
                                        <p:tgtEl>
                                          <p:spTgt spid="21"/>
                                        </p:tgtEl>
                                        <p:attrNameLst>
                                          <p:attrName>ppt_y</p:attrName>
                                        </p:attrNameLst>
                                      </p:cBhvr>
                                      <p:tavLst>
                                        <p:tav tm="0">
                                          <p:val>
                                            <p:strVal val="#ppt_y"/>
                                          </p:val>
                                        </p:tav>
                                        <p:tav tm="100000">
                                          <p:val>
                                            <p:strVal val="#ppt_y"/>
                                          </p:val>
                                        </p:tav>
                                      </p:tavLst>
                                    </p:anim>
                                  </p:childTnLst>
                                </p:cTn>
                              </p:par>
                            </p:childTnLst>
                          </p:cTn>
                        </p:par>
                        <p:par>
                          <p:cTn id="98" fill="hold">
                            <p:stCondLst>
                              <p:cond delay="2500"/>
                            </p:stCondLst>
                            <p:childTnLst>
                              <p:par>
                                <p:cTn id="99" presetID="22" presetClass="entr" presetSubtype="8" fill="hold" grpId="0" nodeType="afterEffect">
                                  <p:stCondLst>
                                    <p:cond delay="0"/>
                                  </p:stCondLst>
                                  <p:childTnLst>
                                    <p:set>
                                      <p:cBhvr>
                                        <p:cTn id="100" dur="1" fill="hold">
                                          <p:stCondLst>
                                            <p:cond delay="0"/>
                                          </p:stCondLst>
                                        </p:cTn>
                                        <p:tgtEl>
                                          <p:spTgt spid="2">
                                            <p:txEl>
                                              <p:pRg st="6" end="6"/>
                                            </p:txEl>
                                          </p:spTgt>
                                        </p:tgtEl>
                                        <p:attrNameLst>
                                          <p:attrName>style.visibility</p:attrName>
                                        </p:attrNameLst>
                                      </p:cBhvr>
                                      <p:to>
                                        <p:strVal val="visible"/>
                                      </p:to>
                                    </p:set>
                                    <p:animEffect transition="in" filter="wipe(left)">
                                      <p:cBhvr>
                                        <p:cTn id="10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1662869-2177-C363-82D6-DBCE99686681}"/>
              </a:ext>
            </a:extLst>
          </p:cNvPr>
          <p:cNvSpPr txBox="1"/>
          <p:nvPr/>
        </p:nvSpPr>
        <p:spPr>
          <a:xfrm>
            <a:off x="0" y="2140863"/>
            <a:ext cx="9144000" cy="861774"/>
          </a:xfrm>
          <a:prstGeom prst="rect">
            <a:avLst/>
          </a:prstGeom>
          <a:noFill/>
        </p:spPr>
        <p:txBody>
          <a:bodyPr wrap="square">
            <a:spAutoFit/>
            <a:scene3d>
              <a:camera prst="orthographicFront"/>
              <a:lightRig rig="sunrise" dir="t"/>
            </a:scene3d>
            <a:sp3d extrusionH="57150" contourW="19050">
              <a:bevelT w="38100" h="38100" prst="relaxedInset"/>
              <a:contourClr>
                <a:schemeClr val="bg1"/>
              </a:contourClr>
            </a:sp3d>
          </a:bodyPr>
          <a:lstStyle/>
          <a:p>
            <a:pPr algn="ctr"/>
            <a:r>
              <a:rPr lang="es-ES" sz="5000" b="1" spc="300" dirty="0">
                <a:ln w="9525">
                  <a:noFill/>
                  <a:prstDash val="solid"/>
                </a:ln>
                <a:solidFill>
                  <a:srgbClr val="9E0000"/>
                </a:solidFill>
                <a:effectLst>
                  <a:outerShdw blurRad="12700" dist="38100" dir="2700000" algn="tl" rotWithShape="0">
                    <a:srgbClr val="DE0000"/>
                  </a:outerShdw>
                  <a:reflection blurRad="6350" stA="55000" endA="300" endPos="45500" dir="5400000" sy="-100000" algn="bl" rotWithShape="0"/>
                </a:effectLst>
              </a:rPr>
              <a:t>LOS ENGAÑOS DE BABILONIA</a:t>
            </a:r>
          </a:p>
        </p:txBody>
      </p:sp>
    </p:spTree>
    <p:extLst>
      <p:ext uri="{BB962C8B-B14F-4D97-AF65-F5344CB8AC3E}">
        <p14:creationId xmlns:p14="http://schemas.microsoft.com/office/powerpoint/2010/main" val="2007234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2000"/>
            <a:duotone>
              <a:prstClr val="black"/>
              <a:schemeClr val="tx2">
                <a:tint val="45000"/>
                <a:satMod val="400000"/>
              </a:schemeClr>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FEF45E5-6469-8A46-80A2-C6AE3118CBFB}"/>
              </a:ext>
            </a:extLst>
          </p:cNvPr>
          <p:cNvSpPr txBox="1"/>
          <p:nvPr/>
        </p:nvSpPr>
        <p:spPr>
          <a:xfrm>
            <a:off x="1778961" y="0"/>
            <a:ext cx="7365038" cy="769441"/>
          </a:xfrm>
          <a:prstGeom prst="rect">
            <a:avLst/>
          </a:prstGeom>
          <a:noFill/>
        </p:spPr>
        <p:txBody>
          <a:bodyPr wrap="square">
            <a:spAutoFit/>
            <a:scene3d>
              <a:camera prst="orthographicFront"/>
              <a:lightRig rig="threePt" dir="t"/>
            </a:scene3d>
            <a:sp3d extrusionH="57150" contourW="12700">
              <a:bevelT h="25400" prst="softRound"/>
              <a:contourClr>
                <a:srgbClr val="C9533C"/>
              </a:contourClr>
            </a:sp3d>
          </a:bodyPr>
          <a:lstStyle/>
          <a:p>
            <a:pPr algn="ctr"/>
            <a:r>
              <a:rPr lang="es-ES" sz="4400" b="1" dirty="0">
                <a:ln w="10160">
                  <a:solidFill>
                    <a:srgbClr val="C9533C"/>
                  </a:solidFill>
                  <a:prstDash val="solid"/>
                </a:ln>
                <a:solidFill>
                  <a:srgbClr val="FFFFFF"/>
                </a:solidFill>
                <a:effectLst>
                  <a:outerShdw blurRad="38100" dist="22860" dir="5400000" algn="tl" rotWithShape="0">
                    <a:srgbClr val="000000">
                      <a:alpha val="30000"/>
                    </a:srgbClr>
                  </a:outerShdw>
                </a:effectLst>
              </a:rPr>
              <a:t>UN ENGAÑO UNIVERSAL</a:t>
            </a:r>
          </a:p>
        </p:txBody>
      </p:sp>
      <p:sp>
        <p:nvSpPr>
          <p:cNvPr id="5" name="CuadroTexto 4">
            <a:extLst>
              <a:ext uri="{FF2B5EF4-FFF2-40B4-BE49-F238E27FC236}">
                <a16:creationId xmlns:a16="http://schemas.microsoft.com/office/drawing/2014/main" id="{8F46B113-8372-54AD-58C9-284CF1730AE0}"/>
              </a:ext>
            </a:extLst>
          </p:cNvPr>
          <p:cNvSpPr txBox="1"/>
          <p:nvPr/>
        </p:nvSpPr>
        <p:spPr>
          <a:xfrm>
            <a:off x="2349132" y="594974"/>
            <a:ext cx="6143413" cy="584775"/>
          </a:xfrm>
          <a:prstGeom prst="rect">
            <a:avLst/>
          </a:prstGeom>
          <a:noFill/>
        </p:spPr>
        <p:txBody>
          <a:bodyPr wrap="square">
            <a:spAutoFit/>
            <a:scene3d>
              <a:camera prst="orthographicFront"/>
              <a:lightRig rig="threePt" dir="t"/>
            </a:scene3d>
            <a:sp3d extrusionH="57150">
              <a:bevelT w="38100" h="38100"/>
            </a:sp3d>
          </a:bodyPr>
          <a:lstStyle/>
          <a:p>
            <a:pPr algn="ctr"/>
            <a:r>
              <a:rPr lang="es-ES" sz="1600" b="1" dirty="0">
                <a:solidFill>
                  <a:srgbClr val="C00000"/>
                </a:solidFill>
                <a:latin typeface="Comic Sans MS" panose="030F0702030302020204" pitchFamily="66" charset="0"/>
              </a:rPr>
              <a:t>“Hay caminos que al hombre le parecen rectos, pero que acaban por ser caminos de muerte” </a:t>
            </a:r>
            <a:r>
              <a:rPr lang="es-ES" sz="1200" b="1" dirty="0">
                <a:solidFill>
                  <a:srgbClr val="C00000"/>
                </a:solidFill>
                <a:latin typeface="Comic Sans MS" panose="030F0702030302020204" pitchFamily="66" charset="0"/>
              </a:rPr>
              <a:t>(Proverbios 14:12 </a:t>
            </a:r>
            <a:r>
              <a:rPr lang="es-ES" sz="1050" b="1" dirty="0">
                <a:solidFill>
                  <a:srgbClr val="C00000"/>
                </a:solidFill>
                <a:latin typeface="Comic Sans MS" panose="030F0702030302020204" pitchFamily="66" charset="0"/>
              </a:rPr>
              <a:t>NVI</a:t>
            </a:r>
            <a:r>
              <a:rPr lang="es-ES" sz="1200" b="1" dirty="0">
                <a:solidFill>
                  <a:srgbClr val="C00000"/>
                </a:solidFill>
                <a:latin typeface="Comic Sans MS" panose="030F0702030302020204" pitchFamily="66" charset="0"/>
              </a:rPr>
              <a:t>)</a:t>
            </a:r>
          </a:p>
        </p:txBody>
      </p:sp>
      <p:sp>
        <p:nvSpPr>
          <p:cNvPr id="6" name="CuadroTexto 5">
            <a:extLst>
              <a:ext uri="{FF2B5EF4-FFF2-40B4-BE49-F238E27FC236}">
                <a16:creationId xmlns:a16="http://schemas.microsoft.com/office/drawing/2014/main" id="{9B19F830-5974-F92C-688D-CF52E872B9FC}"/>
              </a:ext>
            </a:extLst>
          </p:cNvPr>
          <p:cNvSpPr txBox="1"/>
          <p:nvPr/>
        </p:nvSpPr>
        <p:spPr>
          <a:xfrm>
            <a:off x="1778961" y="1179749"/>
            <a:ext cx="7283756" cy="923330"/>
          </a:xfrm>
          <a:prstGeom prst="rect">
            <a:avLst/>
          </a:prstGeom>
          <a:noFill/>
        </p:spPr>
        <p:txBody>
          <a:bodyPr wrap="square" rtlCol="0">
            <a:spAutoFit/>
          </a:bodyPr>
          <a:lstStyle/>
          <a:p>
            <a:pPr>
              <a:spcBef>
                <a:spcPts val="600"/>
              </a:spcBef>
            </a:pPr>
            <a:r>
              <a:rPr lang="es-ES" b="1" dirty="0"/>
              <a:t>Jesús profetizó que falsos profetas engañarán al mundo con señales y prodigios y, de ser posible, también engañarán a los que quieren ser fieles a Dios (Mr. 13:22). ¿Cómo lo harán?</a:t>
            </a:r>
          </a:p>
        </p:txBody>
      </p:sp>
      <p:pic>
        <p:nvPicPr>
          <p:cNvPr id="8" name="Imagen 7" descr="Un grupo de personas en una playa&#10;&#10;Descripción generada automáticamente">
            <a:extLst>
              <a:ext uri="{FF2B5EF4-FFF2-40B4-BE49-F238E27FC236}">
                <a16:creationId xmlns:a16="http://schemas.microsoft.com/office/drawing/2014/main" id="{5D4DE93C-E875-DA18-6383-8E420D665F5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629" y="3206512"/>
            <a:ext cx="1616401" cy="1833295"/>
          </a:xfrm>
          <a:prstGeom prst="snip2DiagRect">
            <a:avLst>
              <a:gd name="adj1" fmla="val 0"/>
              <a:gd name="adj2" fmla="val 14143"/>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B7B98034-9DAF-A58A-5952-57EA2F4D93D2}"/>
              </a:ext>
            </a:extLst>
          </p:cNvPr>
          <p:cNvPicPr>
            <a:picLocks noChangeAspect="1"/>
          </p:cNvPicPr>
          <p:nvPr/>
        </p:nvPicPr>
        <p:blipFill>
          <a:blip r:embed="rId4"/>
          <a:stretch>
            <a:fillRect/>
          </a:stretch>
        </p:blipFill>
        <p:spPr>
          <a:xfrm>
            <a:off x="81280" y="134918"/>
            <a:ext cx="1616401" cy="1802069"/>
          </a:xfrm>
          <a:prstGeom prst="snip2DiagRect">
            <a:avLst>
              <a:gd name="adj1" fmla="val 11861"/>
              <a:gd name="adj2" fmla="val 0"/>
            </a:avLst>
          </a:prstGeom>
          <a:solidFill>
            <a:srgbClr val="FFFFFF">
              <a:shade val="85000"/>
            </a:srgbClr>
          </a:solidFill>
          <a:ln w="38100" cap="sq">
            <a:solidFill>
              <a:srgbClr val="C9533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8008DB32-7625-1FB7-C510-D5183480830C}"/>
              </a:ext>
            </a:extLst>
          </p:cNvPr>
          <p:cNvPicPr>
            <a:picLocks noChangeAspect="1"/>
          </p:cNvPicPr>
          <p:nvPr/>
        </p:nvPicPr>
        <p:blipFill>
          <a:blip r:embed="rId5"/>
          <a:stretch>
            <a:fillRect/>
          </a:stretch>
        </p:blipFill>
        <p:spPr>
          <a:xfrm>
            <a:off x="7410500" y="2041091"/>
            <a:ext cx="1637576" cy="1401711"/>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12" name="Imagen 11" descr="Imagen que contiene agua, tabla&#10;&#10;Descripción generada automáticamente">
            <a:extLst>
              <a:ext uri="{FF2B5EF4-FFF2-40B4-BE49-F238E27FC236}">
                <a16:creationId xmlns:a16="http://schemas.microsoft.com/office/drawing/2014/main" id="{EC2108B7-8C55-ABF2-6CB5-521F05BEC5E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084236" y="3569109"/>
            <a:ext cx="1963840" cy="1470699"/>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906C1C76-3B21-E4F8-FCC4-C5DC6D9DA44C}"/>
              </a:ext>
            </a:extLst>
          </p:cNvPr>
          <p:cNvSpPr txBox="1"/>
          <p:nvPr/>
        </p:nvSpPr>
        <p:spPr>
          <a:xfrm>
            <a:off x="1778959" y="2103816"/>
            <a:ext cx="5256021" cy="3016210"/>
          </a:xfrm>
          <a:prstGeom prst="rect">
            <a:avLst/>
          </a:prstGeom>
          <a:noFill/>
        </p:spPr>
        <p:txBody>
          <a:bodyPr wrap="square">
            <a:spAutoFit/>
          </a:bodyPr>
          <a:lstStyle/>
          <a:p>
            <a:pPr>
              <a:spcBef>
                <a:spcPts val="600"/>
              </a:spcBef>
            </a:pPr>
            <a:r>
              <a:rPr lang="es-ES" b="1" dirty="0"/>
              <a:t>En el pasado, “Babilonia” mantuvo a las masas en la ignorancia, apartándolas de la Biblia, y enseñándoles como verdad filosofías humanas.</a:t>
            </a:r>
          </a:p>
          <a:p>
            <a:pPr>
              <a:spcBef>
                <a:spcPts val="600"/>
              </a:spcBef>
            </a:pPr>
            <a:r>
              <a:rPr lang="es-ES" b="1" dirty="0"/>
              <a:t>En el presente, sigue actuando igual. Presenta razonamientos humanos que apartan a las masas de la verdad bíblica (Pr. 14:12). Y en el fin, casi todos seguirán ciegamente a sus líderes para adorar a Satanás (Ap. 13:3-4, 14-15).</a:t>
            </a:r>
          </a:p>
          <a:p>
            <a:pPr>
              <a:spcBef>
                <a:spcPts val="600"/>
              </a:spcBef>
            </a:pPr>
            <a:r>
              <a:rPr lang="es-ES" b="1" dirty="0"/>
              <a:t>Solo el estudio de la Biblia, dirigido por el Espíritu Santo, nos puede hacer distinguir la verdad del error.</a:t>
            </a:r>
            <a:endParaRPr lang="es-ES" dirty="0"/>
          </a:p>
        </p:txBody>
      </p:sp>
      <p:pic>
        <p:nvPicPr>
          <p:cNvPr id="15" name="Imagen 14">
            <a:extLst>
              <a:ext uri="{FF2B5EF4-FFF2-40B4-BE49-F238E27FC236}">
                <a16:creationId xmlns:a16="http://schemas.microsoft.com/office/drawing/2014/main" id="{17729E14-E4F6-0FDE-4F7F-66477D0151E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914"/>
          <a:stretch/>
        </p:blipFill>
        <p:spPr>
          <a:xfrm>
            <a:off x="68661" y="2020400"/>
            <a:ext cx="1616402" cy="1102698"/>
          </a:xfrm>
          <a:prstGeom prst="snip2DiagRect">
            <a:avLst>
              <a:gd name="adj1" fmla="val 22737"/>
              <a:gd name="adj2" fmla="val 16667"/>
            </a:avLst>
          </a:prstGeom>
          <a:solidFill>
            <a:srgbClr val="FFFFFF">
              <a:shade val="85000"/>
            </a:srgbClr>
          </a:solidFill>
          <a:ln w="381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0127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downRight)">
                                      <p:cBhvr>
                                        <p:cTn id="23" dur="500"/>
                                        <p:tgtEl>
                                          <p:spTgt spid="9"/>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12"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wipe(left)">
                                      <p:cBhvr>
                                        <p:cTn id="37" dur="500"/>
                                        <p:tgtEl>
                                          <p:spTgt spid="1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900" decel="100000" fill="hold"/>
                                        <p:tgtEl>
                                          <p:spTgt spid="1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46" presetID="37" presetClass="entr" presetSubtype="0" fill="hold" nodeType="withEffect">
                                  <p:stCondLst>
                                    <p:cond delay="25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900" decel="100000" fill="hold"/>
                                        <p:tgtEl>
                                          <p:spTgt spid="8"/>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52" fill="hold">
                            <p:stCondLst>
                              <p:cond delay="1250"/>
                            </p:stCondLst>
                            <p:childTnLst>
                              <p:par>
                                <p:cTn id="53" presetID="22" presetClass="entr" presetSubtype="8" fill="hold" grpId="0" nodeType="afterEffect">
                                  <p:stCondLst>
                                    <p:cond delay="0"/>
                                  </p:stCondLst>
                                  <p:childTnLst>
                                    <p:set>
                                      <p:cBhvr>
                                        <p:cTn id="54" dur="1" fill="hold">
                                          <p:stCondLst>
                                            <p:cond delay="0"/>
                                          </p:stCondLst>
                                        </p:cTn>
                                        <p:tgtEl>
                                          <p:spTgt spid="14">
                                            <p:txEl>
                                              <p:pRg st="1" end="1"/>
                                            </p:txEl>
                                          </p:spTgt>
                                        </p:tgtEl>
                                        <p:attrNameLst>
                                          <p:attrName>style.visibility</p:attrName>
                                        </p:attrNameLst>
                                      </p:cBhvr>
                                      <p:to>
                                        <p:strVal val="visible"/>
                                      </p:to>
                                    </p:set>
                                    <p:animEffect transition="in" filter="wipe(left)">
                                      <p:cBhvr>
                                        <p:cTn id="55" dur="500"/>
                                        <p:tgtEl>
                                          <p:spTgt spid="14">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9" fill="hold" nodeType="click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fill="hold"/>
                                        <p:tgtEl>
                                          <p:spTgt spid="12"/>
                                        </p:tgtEl>
                                        <p:attrNameLst>
                                          <p:attrName>ppt_x</p:attrName>
                                        </p:attrNameLst>
                                      </p:cBhvr>
                                      <p:tavLst>
                                        <p:tav tm="0">
                                          <p:val>
                                            <p:strVal val="0-#ppt_w/2"/>
                                          </p:val>
                                        </p:tav>
                                        <p:tav tm="100000">
                                          <p:val>
                                            <p:strVal val="#ppt_x"/>
                                          </p:val>
                                        </p:tav>
                                      </p:tavLst>
                                    </p:anim>
                                    <p:anim calcmode="lin" valueType="num">
                                      <p:cBhvr additive="base">
                                        <p:cTn id="61" dur="500" fill="hold"/>
                                        <p:tgtEl>
                                          <p:spTgt spid="12"/>
                                        </p:tgtEl>
                                        <p:attrNameLst>
                                          <p:attrName>ppt_y</p:attrName>
                                        </p:attrNameLst>
                                      </p:cBhvr>
                                      <p:tavLst>
                                        <p:tav tm="0">
                                          <p:val>
                                            <p:strVal val="0-#ppt_h/2"/>
                                          </p:val>
                                        </p:tav>
                                        <p:tav tm="100000">
                                          <p:val>
                                            <p:strVal val="#ppt_y"/>
                                          </p:val>
                                        </p:tav>
                                      </p:tavLst>
                                    </p:anim>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14">
                                            <p:txEl>
                                              <p:pRg st="2" end="2"/>
                                            </p:txEl>
                                          </p:spTgt>
                                        </p:tgtEl>
                                        <p:attrNameLst>
                                          <p:attrName>style.visibility</p:attrName>
                                        </p:attrNameLst>
                                      </p:cBhvr>
                                      <p:to>
                                        <p:strVal val="visible"/>
                                      </p:to>
                                    </p:set>
                                    <p:animEffect transition="in" filter="wipe(left)">
                                      <p:cBhvr>
                                        <p:cTn id="65"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23C579E-38BB-9268-9BD6-F516208A1E95}"/>
              </a:ext>
            </a:extLst>
          </p:cNvPr>
          <p:cNvSpPr txBox="1"/>
          <p:nvPr/>
        </p:nvSpPr>
        <p:spPr>
          <a:xfrm>
            <a:off x="1" y="-51618"/>
            <a:ext cx="8155858" cy="769441"/>
          </a:xfrm>
          <a:prstGeom prst="rect">
            <a:avLst/>
          </a:prstGeom>
          <a:noFill/>
        </p:spPr>
        <p:txBody>
          <a:bodyPr wrap="square">
            <a:spAutoFit/>
          </a:bodyPr>
          <a:lstStyle/>
          <a:p>
            <a:pPr algn="ctr"/>
            <a:r>
              <a:rPr lang="es-ES" sz="4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LA INMORTALIDAD DEL ALMA</a:t>
            </a:r>
          </a:p>
        </p:txBody>
      </p:sp>
      <p:sp>
        <p:nvSpPr>
          <p:cNvPr id="5" name="CuadroTexto 4">
            <a:extLst>
              <a:ext uri="{FF2B5EF4-FFF2-40B4-BE49-F238E27FC236}">
                <a16:creationId xmlns:a16="http://schemas.microsoft.com/office/drawing/2014/main" id="{4C3D786D-E328-3C18-9C27-86BE53D5EC3B}"/>
              </a:ext>
            </a:extLst>
          </p:cNvPr>
          <p:cNvSpPr txBox="1"/>
          <p:nvPr/>
        </p:nvSpPr>
        <p:spPr>
          <a:xfrm>
            <a:off x="383077" y="670752"/>
            <a:ext cx="7389706" cy="338554"/>
          </a:xfrm>
          <a:prstGeom prst="rect">
            <a:avLst/>
          </a:prstGeom>
          <a:noFill/>
        </p:spPr>
        <p:txBody>
          <a:bodyPr wrap="square">
            <a:spAutoFit/>
          </a:bodyPr>
          <a:lstStyle/>
          <a:p>
            <a:pPr algn="ctr"/>
            <a:r>
              <a:rPr lang="es-ES" sz="1600" b="1" dirty="0">
                <a:solidFill>
                  <a:schemeClr val="accent5">
                    <a:lumMod val="75000"/>
                  </a:schemeClr>
                </a:solidFill>
                <a:latin typeface="Comic Sans MS" panose="030F0702030302020204" pitchFamily="66" charset="0"/>
              </a:rPr>
              <a:t>“Entonces la serpiente dijo a la mujer: No moriréis” </a:t>
            </a:r>
            <a:r>
              <a:rPr lang="es-ES" sz="1200" b="1" dirty="0">
                <a:solidFill>
                  <a:schemeClr val="accent5">
                    <a:lumMod val="75000"/>
                  </a:schemeClr>
                </a:solidFill>
                <a:latin typeface="Comic Sans MS" panose="030F0702030302020204" pitchFamily="66" charset="0"/>
              </a:rPr>
              <a:t>(Génesis 3:4)</a:t>
            </a:r>
          </a:p>
        </p:txBody>
      </p:sp>
      <p:sp>
        <p:nvSpPr>
          <p:cNvPr id="6" name="CuadroTexto 5">
            <a:extLst>
              <a:ext uri="{FF2B5EF4-FFF2-40B4-BE49-F238E27FC236}">
                <a16:creationId xmlns:a16="http://schemas.microsoft.com/office/drawing/2014/main" id="{34AD12F1-46DA-2687-7DA9-EBEDD5A5B56D}"/>
              </a:ext>
            </a:extLst>
          </p:cNvPr>
          <p:cNvSpPr txBox="1"/>
          <p:nvPr/>
        </p:nvSpPr>
        <p:spPr>
          <a:xfrm>
            <a:off x="3691356" y="993141"/>
            <a:ext cx="5371528" cy="2662267"/>
          </a:xfrm>
          <a:prstGeom prst="rect">
            <a:avLst/>
          </a:prstGeom>
          <a:noFill/>
        </p:spPr>
        <p:txBody>
          <a:bodyPr wrap="square" rtlCol="0">
            <a:spAutoFit/>
          </a:bodyPr>
          <a:lstStyle/>
          <a:p>
            <a:pPr>
              <a:spcBef>
                <a:spcPts val="600"/>
              </a:spcBef>
            </a:pPr>
            <a:r>
              <a:rPr lang="es-ES" b="1" dirty="0"/>
              <a:t>La relación entre Babilonia y el espiritismo es evidente (Ap. 18:2). Esto implica que la cristiandad actual abraza “doctrinas de demonios” (1Ti. 4:1).</a:t>
            </a:r>
          </a:p>
          <a:p>
            <a:pPr>
              <a:spcBef>
                <a:spcPts val="600"/>
              </a:spcBef>
            </a:pPr>
            <a:r>
              <a:rPr lang="es-ES" b="1" dirty="0"/>
              <a:t>La más arraigada es aquella que enseña que, como dijo Satanás a Eva, la persona no muere, es inmortal. Si has aceptado a Jesús como Salvador, vas directamente al Cielo al morir. Si no, tal vez vayas al infierno; o vagues como un espíritu esperando una nueva oportunidad; o …</a:t>
            </a:r>
          </a:p>
        </p:txBody>
      </p:sp>
      <p:pic>
        <p:nvPicPr>
          <p:cNvPr id="4" name="Imagen 3">
            <a:extLst>
              <a:ext uri="{FF2B5EF4-FFF2-40B4-BE49-F238E27FC236}">
                <a16:creationId xmlns:a16="http://schemas.microsoft.com/office/drawing/2014/main" id="{F1CB94B5-94D7-B3F5-6746-8FB065B970A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26510" y="3724758"/>
            <a:ext cx="1768496" cy="1326372"/>
          </a:xfrm>
          <a:prstGeom prst="round2DiagRect">
            <a:avLst>
              <a:gd name="adj1" fmla="val 16667"/>
              <a:gd name="adj2" fmla="val 0"/>
            </a:avLst>
          </a:prstGeom>
          <a:ln w="28575" cap="sq">
            <a:solidFill>
              <a:srgbClr val="C00000"/>
            </a:solidFill>
            <a:miter lim="800000"/>
          </a:ln>
          <a:effectLst>
            <a:outerShdw blurRad="254000" algn="tl" rotWithShape="0">
              <a:srgbClr val="000000">
                <a:alpha val="43000"/>
              </a:srgbClr>
            </a:outerShdw>
          </a:effectLst>
        </p:spPr>
      </p:pic>
      <p:pic>
        <p:nvPicPr>
          <p:cNvPr id="8" name="Imagen 7" descr="Un dibujo de una persona&#10;&#10;Descripción generada automáticamente con confianza baja">
            <a:extLst>
              <a:ext uri="{FF2B5EF4-FFF2-40B4-BE49-F238E27FC236}">
                <a16:creationId xmlns:a16="http://schemas.microsoft.com/office/drawing/2014/main" id="{D89E6FC9-3B41-0124-79FF-EEF92D97A4E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58546" y="3415027"/>
            <a:ext cx="1463205" cy="1636103"/>
          </a:xfrm>
          <a:prstGeom prst="round2DiagRect">
            <a:avLst>
              <a:gd name="adj1" fmla="val 0"/>
              <a:gd name="adj2" fmla="val 21167"/>
            </a:avLst>
          </a:prstGeom>
          <a:ln w="28575" cap="sq">
            <a:solidFill>
              <a:srgbClr val="92D050"/>
            </a:solidFill>
            <a:miter lim="800000"/>
          </a:ln>
          <a:effectLst>
            <a:outerShdw blurRad="254000" algn="tl" rotWithShape="0">
              <a:srgbClr val="000000">
                <a:alpha val="43000"/>
              </a:srgbClr>
            </a:outerShdw>
          </a:effectLst>
        </p:spPr>
      </p:pic>
      <p:pic>
        <p:nvPicPr>
          <p:cNvPr id="10" name="Imagen 9" descr="Grupo de personas en un escenario&#10;&#10;Descripción generada automáticamente con confianza media">
            <a:extLst>
              <a:ext uri="{FF2B5EF4-FFF2-40B4-BE49-F238E27FC236}">
                <a16:creationId xmlns:a16="http://schemas.microsoft.com/office/drawing/2014/main" id="{D3775829-B012-1B78-4A3B-04356BE1302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0124" y="1142852"/>
            <a:ext cx="3510116" cy="2632587"/>
          </a:xfrm>
          <a:prstGeom prst="roundRect">
            <a:avLst>
              <a:gd name="adj" fmla="val 8544"/>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2" name="CuadroTexto 11">
            <a:extLst>
              <a:ext uri="{FF2B5EF4-FFF2-40B4-BE49-F238E27FC236}">
                <a16:creationId xmlns:a16="http://schemas.microsoft.com/office/drawing/2014/main" id="{F92CFFC7-09F3-24FC-8020-D2EA7308A467}"/>
              </a:ext>
            </a:extLst>
          </p:cNvPr>
          <p:cNvSpPr txBox="1"/>
          <p:nvPr/>
        </p:nvSpPr>
        <p:spPr>
          <a:xfrm>
            <a:off x="86647" y="3850801"/>
            <a:ext cx="5435315" cy="1200329"/>
          </a:xfrm>
          <a:prstGeom prst="rect">
            <a:avLst/>
          </a:prstGeom>
          <a:noFill/>
        </p:spPr>
        <p:txBody>
          <a:bodyPr wrap="square">
            <a:spAutoFit/>
          </a:bodyPr>
          <a:lstStyle/>
          <a:p>
            <a:pPr>
              <a:spcBef>
                <a:spcPts val="600"/>
              </a:spcBef>
            </a:pPr>
            <a:r>
              <a:rPr lang="es-ES" b="1" dirty="0"/>
              <a:t>La inmortalidad natural del alma contradice directamente la Palabra de Dios, que enseña que la muerte es como un sueño, del que despertaremos en la resurrección (</a:t>
            </a:r>
            <a:r>
              <a:rPr lang="es-ES" b="1" dirty="0" err="1"/>
              <a:t>Ecl</a:t>
            </a:r>
            <a:r>
              <a:rPr lang="es-ES" b="1" dirty="0"/>
              <a:t>. 9:5; Sal. 115:17; Ap. 20:5-6).</a:t>
            </a:r>
          </a:p>
        </p:txBody>
      </p:sp>
      <p:pic>
        <p:nvPicPr>
          <p:cNvPr id="14" name="Imagen 13" descr="Una mujer con una flor en la cabeza&#10;&#10;Descripción generada automáticamente con confianza media">
            <a:extLst>
              <a:ext uri="{FF2B5EF4-FFF2-40B4-BE49-F238E27FC236}">
                <a16:creationId xmlns:a16="http://schemas.microsoft.com/office/drawing/2014/main" id="{A313CE0A-B5A0-F50C-210F-CC89D1DA627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155858" y="62875"/>
            <a:ext cx="907026" cy="907026"/>
          </a:xfrm>
          <a:prstGeom prst="roundRect">
            <a:avLst>
              <a:gd name="adj" fmla="val 8594"/>
            </a:avLst>
          </a:prstGeom>
          <a:solidFill>
            <a:srgbClr val="FFFFFF">
              <a:shade val="85000"/>
            </a:srgbClr>
          </a:solidFill>
          <a:ln>
            <a:noFill/>
          </a:ln>
          <a:effectLst>
            <a:innerShdw blurRad="114300">
              <a:prstClr val="black"/>
            </a:innerShdw>
          </a:effectLst>
        </p:spPr>
      </p:pic>
    </p:spTree>
    <p:extLst>
      <p:ext uri="{BB962C8B-B14F-4D97-AF65-F5344CB8AC3E}">
        <p14:creationId xmlns:p14="http://schemas.microsoft.com/office/powerpoint/2010/main" val="139383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 calcmode="lin" valueType="num">
                                      <p:cBhvr>
                                        <p:cTn id="30" dur="500" fill="hold"/>
                                        <p:tgtEl>
                                          <p:spTgt spid="10"/>
                                        </p:tgtEl>
                                        <p:attrNameLst>
                                          <p:attrName>style.rotation</p:attrName>
                                        </p:attrNameLst>
                                      </p:cBhvr>
                                      <p:tavLst>
                                        <p:tav tm="0">
                                          <p:val>
                                            <p:fltVal val="360"/>
                                          </p:val>
                                        </p:tav>
                                        <p:tav tm="100000">
                                          <p:val>
                                            <p:fltVal val="0"/>
                                          </p:val>
                                        </p:tav>
                                      </p:tavLst>
                                    </p:anim>
                                    <p:animEffect transition="in" filter="fade">
                                      <p:cBhvr>
                                        <p:cTn id="31" dur="500"/>
                                        <p:tgtEl>
                                          <p:spTgt spid="10"/>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wipe(left)">
                                      <p:cBhvr>
                                        <p:cTn id="35" dur="5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Effect transition="in" filter="fade">
                                      <p:cBhvr>
                                        <p:cTn id="42" dur="500"/>
                                        <p:tgtEl>
                                          <p:spTgt spid="4"/>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Effect transition="in" filter="wipe(left)">
                                      <p:cBhvr>
                                        <p:cTn id="46" dur="500"/>
                                        <p:tgtEl>
                                          <p:spTgt spid="6">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4" dur="1000" fill="hold"/>
                                        <p:tgtEl>
                                          <p:spTgt spid="8"/>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8"/>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FC8D43D-25F4-43AD-BD2C-46C3B7B1C188}"/>
              </a:ext>
            </a:extLst>
          </p:cNvPr>
          <p:cNvSpPr txBox="1"/>
          <p:nvPr/>
        </p:nvSpPr>
        <p:spPr>
          <a:xfrm>
            <a:off x="2097537" y="0"/>
            <a:ext cx="7046462" cy="769441"/>
          </a:xfrm>
          <a:prstGeom prst="rect">
            <a:avLst/>
          </a:prstGeom>
          <a:noFill/>
        </p:spPr>
        <p:txBody>
          <a:bodyPr wrap="square">
            <a:spAutoFit/>
            <a:scene3d>
              <a:camera prst="orthographicFront"/>
              <a:lightRig rig="chilly" dir="t"/>
            </a:scene3d>
            <a:sp3d extrusionH="57150" prstMaterial="softEdge">
              <a:bevelT w="25400" h="38100"/>
            </a:sp3d>
          </a:bodyPr>
          <a:lstStyle/>
          <a:p>
            <a:pPr algn="ctr"/>
            <a:r>
              <a:rPr lang="es-ES" sz="4400" b="1" dirty="0">
                <a:ln/>
                <a:solidFill>
                  <a:schemeClr val="accent4"/>
                </a:solidFill>
                <a:effectLst>
                  <a:outerShdw blurRad="50800" dist="38100" dir="5400000" algn="t" rotWithShape="0">
                    <a:prstClr val="black">
                      <a:alpha val="40000"/>
                    </a:prstClr>
                  </a:outerShdw>
                </a:effectLst>
              </a:rPr>
              <a:t>EL FALSO DÍA DE REPOSO</a:t>
            </a:r>
          </a:p>
        </p:txBody>
      </p:sp>
      <p:sp>
        <p:nvSpPr>
          <p:cNvPr id="7" name="CuadroTexto 6">
            <a:extLst>
              <a:ext uri="{FF2B5EF4-FFF2-40B4-BE49-F238E27FC236}">
                <a16:creationId xmlns:a16="http://schemas.microsoft.com/office/drawing/2014/main" id="{CE08F602-3C97-EF82-28B8-C20B1B74E5A1}"/>
              </a:ext>
            </a:extLst>
          </p:cNvPr>
          <p:cNvSpPr txBox="1"/>
          <p:nvPr/>
        </p:nvSpPr>
        <p:spPr>
          <a:xfrm>
            <a:off x="2097538" y="603164"/>
            <a:ext cx="7046462" cy="954107"/>
          </a:xfrm>
          <a:prstGeom prst="rect">
            <a:avLst/>
          </a:prstGeom>
          <a:noFill/>
        </p:spPr>
        <p:txBody>
          <a:bodyPr wrap="square">
            <a:spAutoFit/>
            <a:scene3d>
              <a:camera prst="orthographicFront"/>
              <a:lightRig rig="threePt" dir="t"/>
            </a:scene3d>
            <a:sp3d extrusionH="57150">
              <a:bevelT w="38100" h="38100"/>
            </a:sp3d>
          </a:bodyPr>
          <a:lstStyle/>
          <a:p>
            <a:pPr algn="ctr"/>
            <a:r>
              <a:rPr lang="es-ES" sz="1400" b="1" dirty="0">
                <a:solidFill>
                  <a:srgbClr val="CC0000"/>
                </a:solidFill>
                <a:latin typeface="Comic Sans MS" panose="030F0702030302020204" pitchFamily="66" charset="0"/>
              </a:rPr>
              <a:t>“Y me llevó al atrio de adentro de la casa de Jehová; y he aquí junto a la entrada del templo de Jehová, entre la entrada y el altar, como veinticinco varones, sus espaldas vueltas al templo de Jehová y sus rostros hacia el oriente, y adoraban al sol, postrándose hacia el oriente” </a:t>
            </a:r>
            <a:r>
              <a:rPr lang="es-ES" sz="1100" b="1" dirty="0">
                <a:solidFill>
                  <a:srgbClr val="CC0000"/>
                </a:solidFill>
                <a:latin typeface="Comic Sans MS" panose="030F0702030302020204" pitchFamily="66" charset="0"/>
              </a:rPr>
              <a:t>(Ezequiel 8:16)</a:t>
            </a:r>
            <a:endParaRPr lang="es-ES" sz="1400" b="1" dirty="0">
              <a:solidFill>
                <a:srgbClr val="CC0000"/>
              </a:solidFill>
              <a:latin typeface="Comic Sans MS" panose="030F0702030302020204" pitchFamily="66" charset="0"/>
            </a:endParaRPr>
          </a:p>
        </p:txBody>
      </p:sp>
      <p:sp>
        <p:nvSpPr>
          <p:cNvPr id="8" name="CuadroTexto 7">
            <a:extLst>
              <a:ext uri="{FF2B5EF4-FFF2-40B4-BE49-F238E27FC236}">
                <a16:creationId xmlns:a16="http://schemas.microsoft.com/office/drawing/2014/main" id="{F5A9750C-1ACC-E246-0F23-2DF0E8134660}"/>
              </a:ext>
            </a:extLst>
          </p:cNvPr>
          <p:cNvSpPr txBox="1"/>
          <p:nvPr/>
        </p:nvSpPr>
        <p:spPr>
          <a:xfrm>
            <a:off x="2225368" y="1573292"/>
            <a:ext cx="4160684" cy="1200329"/>
          </a:xfrm>
          <a:prstGeom prst="rect">
            <a:avLst/>
          </a:prstGeom>
          <a:noFill/>
        </p:spPr>
        <p:txBody>
          <a:bodyPr wrap="square" rtlCol="0">
            <a:spAutoFit/>
          </a:bodyPr>
          <a:lstStyle/>
          <a:p>
            <a:pPr>
              <a:spcBef>
                <a:spcPts val="600"/>
              </a:spcBef>
            </a:pPr>
            <a:r>
              <a:rPr lang="es-ES" b="1" dirty="0"/>
              <a:t>El pueblo judío se contaminó con la adoración al sol practicada por Babilonia y muchos otros pueblos de la antigüedad (Ez. 8:16).</a:t>
            </a:r>
          </a:p>
        </p:txBody>
      </p:sp>
      <p:pic>
        <p:nvPicPr>
          <p:cNvPr id="4" name="Imagen 3" descr="Imagen que contiene edificio, gente, parado, grupo&#10;&#10;Descripción generada automáticamente">
            <a:extLst>
              <a:ext uri="{FF2B5EF4-FFF2-40B4-BE49-F238E27FC236}">
                <a16:creationId xmlns:a16="http://schemas.microsoft.com/office/drawing/2014/main" id="{398461CA-EBEC-7EE8-9AE7-E61B1482894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1598" y="51618"/>
            <a:ext cx="1995939" cy="2662085"/>
          </a:xfrm>
          <a:prstGeom prst="roundRect">
            <a:avLst>
              <a:gd name="adj" fmla="val 8788"/>
            </a:avLst>
          </a:prstGeom>
          <a:ln w="5715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Imagen 4">
            <a:extLst>
              <a:ext uri="{FF2B5EF4-FFF2-40B4-BE49-F238E27FC236}">
                <a16:creationId xmlns:a16="http://schemas.microsoft.com/office/drawing/2014/main" id="{E9DC748F-4DF3-ABB8-034F-6D6F019439A4}"/>
              </a:ext>
            </a:extLst>
          </p:cNvPr>
          <p:cNvPicPr>
            <a:picLocks noChangeAspect="1"/>
          </p:cNvPicPr>
          <p:nvPr/>
        </p:nvPicPr>
        <p:blipFill>
          <a:blip r:embed="rId4"/>
          <a:stretch>
            <a:fillRect/>
          </a:stretch>
        </p:blipFill>
        <p:spPr>
          <a:xfrm>
            <a:off x="101598" y="2884510"/>
            <a:ext cx="2910304" cy="2152064"/>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9" name="CuadroTexto 8">
            <a:extLst>
              <a:ext uri="{FF2B5EF4-FFF2-40B4-BE49-F238E27FC236}">
                <a16:creationId xmlns:a16="http://schemas.microsoft.com/office/drawing/2014/main" id="{95DAB9D6-8D41-0FA7-C26A-98CF0F97CE48}"/>
              </a:ext>
            </a:extLst>
          </p:cNvPr>
          <p:cNvSpPr txBox="1"/>
          <p:nvPr/>
        </p:nvSpPr>
        <p:spPr>
          <a:xfrm>
            <a:off x="3076631" y="2767884"/>
            <a:ext cx="6030500" cy="2385268"/>
          </a:xfrm>
          <a:prstGeom prst="rect">
            <a:avLst/>
          </a:prstGeom>
          <a:noFill/>
        </p:spPr>
        <p:txBody>
          <a:bodyPr wrap="square">
            <a:spAutoFit/>
          </a:bodyPr>
          <a:lstStyle/>
          <a:p>
            <a:pPr>
              <a:spcBef>
                <a:spcPts val="600"/>
              </a:spcBef>
            </a:pPr>
            <a:r>
              <a:rPr lang="es-ES" b="1" dirty="0"/>
              <a:t>Aunque la Iglesia nunca adoró abiertamente al sol, comenzó a adorar en el día en que en Roma se adoraba al “venerable día del Sol” (edicto de Constantino, 321 d.C.). Algunos idiomas, como el inglés, conservan aún este significado (domingo es “</a:t>
            </a:r>
            <a:r>
              <a:rPr lang="es-ES" b="1" i="1" dirty="0" err="1"/>
              <a:t>Sunday</a:t>
            </a:r>
            <a:r>
              <a:rPr lang="es-ES" b="1" i="1" dirty="0"/>
              <a:t>”</a:t>
            </a:r>
            <a:r>
              <a:rPr lang="es-ES" b="1" dirty="0"/>
              <a:t> = día del sol).</a:t>
            </a:r>
          </a:p>
          <a:p>
            <a:pPr>
              <a:spcBef>
                <a:spcPts val="600"/>
              </a:spcBef>
            </a:pPr>
            <a:r>
              <a:rPr lang="es-ES" b="1" dirty="0"/>
              <a:t>Este cambio de día de adoración no ha sido cuestionado desde entonces por la cristiandad, a pesar de no tener apoyo bíblico alguno.</a:t>
            </a:r>
          </a:p>
        </p:txBody>
      </p:sp>
      <p:pic>
        <p:nvPicPr>
          <p:cNvPr id="11" name="Imagen 10">
            <a:extLst>
              <a:ext uri="{FF2B5EF4-FFF2-40B4-BE49-F238E27FC236}">
                <a16:creationId xmlns:a16="http://schemas.microsoft.com/office/drawing/2014/main" id="{D8AAF598-C1E8-6283-4794-D5C7E17415D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275439" y="1639658"/>
            <a:ext cx="2766963" cy="1149075"/>
          </a:xfrm>
          <a:prstGeom prst="rect">
            <a:avLst/>
          </a:prstGeom>
          <a:ln>
            <a:solidFill>
              <a:schemeClr val="tx1"/>
            </a:solidFill>
          </a:ln>
        </p:spPr>
      </p:pic>
    </p:spTree>
    <p:extLst>
      <p:ext uri="{BB962C8B-B14F-4D97-AF65-F5344CB8AC3E}">
        <p14:creationId xmlns:p14="http://schemas.microsoft.com/office/powerpoint/2010/main" val="196005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par>
                                <p:cTn id="30" presetID="14" presetClass="entr" presetSubtype="1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wipe(left)">
                                      <p:cBhvr>
                                        <p:cTn id="36" dur="500"/>
                                        <p:tgtEl>
                                          <p:spTgt spid="9">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animEffect transition="in" filter="wipe(left)">
                                      <p:cBhvr>
                                        <p:cTn id="41"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1662869-2177-C363-82D6-DBCE99686681}"/>
              </a:ext>
            </a:extLst>
          </p:cNvPr>
          <p:cNvSpPr txBox="1"/>
          <p:nvPr/>
        </p:nvSpPr>
        <p:spPr>
          <a:xfrm>
            <a:off x="1065571" y="1166206"/>
            <a:ext cx="7012858" cy="2456506"/>
          </a:xfrm>
          <a:prstGeom prst="rect">
            <a:avLst/>
          </a:prstGeom>
          <a:noFill/>
        </p:spPr>
        <p:txBody>
          <a:bodyPr wrap="square">
            <a:spAutoFit/>
            <a:scene3d>
              <a:camera prst="orthographicFront"/>
              <a:lightRig rig="sunrise" dir="t"/>
            </a:scene3d>
            <a:sp3d extrusionH="57150" contourW="19050">
              <a:bevelT w="38100" h="38100" prst="relaxedInset"/>
              <a:contourClr>
                <a:schemeClr val="bg1"/>
              </a:contourClr>
            </a:sp3d>
          </a:bodyPr>
          <a:lstStyle/>
          <a:p>
            <a:pPr algn="ctr">
              <a:lnSpc>
                <a:spcPct val="150000"/>
              </a:lnSpc>
            </a:pPr>
            <a:r>
              <a:rPr lang="es-ES" sz="5400" b="1" spc="300" dirty="0">
                <a:ln w="9525">
                  <a:noFill/>
                  <a:prstDash val="solid"/>
                </a:ln>
                <a:solidFill>
                  <a:schemeClr val="accent6">
                    <a:lumMod val="75000"/>
                  </a:schemeClr>
                </a:solidFill>
                <a:effectLst>
                  <a:outerShdw blurRad="12700" dist="38100" dir="2700000" algn="tl" rotWithShape="0">
                    <a:srgbClr val="92D050"/>
                  </a:outerShdw>
                  <a:reflection blurRad="6350" stA="55000" endA="300" endPos="45500" dir="5400000" sy="-100000" algn="bl" rotWithShape="0"/>
                </a:effectLst>
              </a:rPr>
              <a:t>LA SALVAGUARDA CONTRA EL ENGAÑO</a:t>
            </a:r>
          </a:p>
        </p:txBody>
      </p:sp>
    </p:spTree>
    <p:extLst>
      <p:ext uri="{BB962C8B-B14F-4D97-AF65-F5344CB8AC3E}">
        <p14:creationId xmlns:p14="http://schemas.microsoft.com/office/powerpoint/2010/main" val="3536461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0BE48DF-7490-4B8F-77FD-DD910BD70B57}"/>
              </a:ext>
            </a:extLst>
          </p:cNvPr>
          <p:cNvSpPr txBox="1"/>
          <p:nvPr/>
        </p:nvSpPr>
        <p:spPr>
          <a:xfrm>
            <a:off x="0" y="-14748"/>
            <a:ext cx="9143999" cy="769441"/>
          </a:xfrm>
          <a:prstGeom prst="rect">
            <a:avLst/>
          </a:prstGeom>
          <a:noFill/>
        </p:spPr>
        <p:txBody>
          <a:bodyPr wrap="square">
            <a:spAutoFit/>
          </a:bodyPr>
          <a:lstStyle/>
          <a:p>
            <a:pPr algn="ctr"/>
            <a:r>
              <a:rPr lang="es-ES" sz="4400" b="1" dirty="0">
                <a:ln w="6600">
                  <a:solidFill>
                    <a:schemeClr val="accent2"/>
                  </a:solidFill>
                  <a:prstDash val="solid"/>
                </a:ln>
                <a:solidFill>
                  <a:srgbClr val="FFFFFF"/>
                </a:solidFill>
                <a:effectLst>
                  <a:outerShdw dist="38100" dir="2700000" algn="tl" rotWithShape="0">
                    <a:schemeClr val="accent2"/>
                  </a:outerShdw>
                </a:effectLst>
              </a:rPr>
              <a:t>EL VERDADERO DÍA DE REPOSO</a:t>
            </a:r>
          </a:p>
        </p:txBody>
      </p:sp>
      <p:sp>
        <p:nvSpPr>
          <p:cNvPr id="5" name="CuadroTexto 4">
            <a:extLst>
              <a:ext uri="{FF2B5EF4-FFF2-40B4-BE49-F238E27FC236}">
                <a16:creationId xmlns:a16="http://schemas.microsoft.com/office/drawing/2014/main" id="{651F8D5A-82FF-762F-C45C-55D2E877C57F}"/>
              </a:ext>
            </a:extLst>
          </p:cNvPr>
          <p:cNvSpPr txBox="1"/>
          <p:nvPr/>
        </p:nvSpPr>
        <p:spPr>
          <a:xfrm>
            <a:off x="0" y="614493"/>
            <a:ext cx="6383591" cy="769441"/>
          </a:xfrm>
          <a:prstGeom prst="rect">
            <a:avLst/>
          </a:prstGeom>
          <a:noFill/>
        </p:spPr>
        <p:txBody>
          <a:bodyPr wrap="square">
            <a:spAutoFit/>
          </a:bodyPr>
          <a:lstStyle/>
          <a:p>
            <a:pPr algn="ctr"/>
            <a:r>
              <a:rPr lang="es-ES" sz="1600" b="1" dirty="0">
                <a:solidFill>
                  <a:srgbClr val="FFFF00"/>
                </a:solidFill>
                <a:effectLst>
                  <a:glow rad="38100">
                    <a:schemeClr val="tx1"/>
                  </a:glow>
                  <a:outerShdw blurRad="38100" dist="38100" dir="2700000" algn="tl">
                    <a:srgbClr val="000000">
                      <a:alpha val="43137"/>
                    </a:srgbClr>
                  </a:outerShdw>
                </a:effectLst>
                <a:latin typeface="Comic Sans MS" panose="030F0702030302020204" pitchFamily="66" charset="0"/>
              </a:rPr>
              <a:t>“y santificad mis sábados, y sean por señal entre mí y vosotros, para que sepáis que yo soy Jehová, vuestro Dios” </a:t>
            </a:r>
            <a:r>
              <a:rPr lang="es-ES" sz="1200" b="1" dirty="0">
                <a:solidFill>
                  <a:srgbClr val="FFFF00"/>
                </a:solidFill>
                <a:effectLst>
                  <a:glow rad="38100">
                    <a:schemeClr val="tx1"/>
                  </a:glow>
                  <a:outerShdw blurRad="38100" dist="38100" dir="2700000" algn="tl">
                    <a:srgbClr val="000000">
                      <a:alpha val="43137"/>
                    </a:srgbClr>
                  </a:outerShdw>
                </a:effectLst>
                <a:latin typeface="Comic Sans MS" panose="030F0702030302020204" pitchFamily="66" charset="0"/>
              </a:rPr>
              <a:t>(Ezequiel 20:20)</a:t>
            </a:r>
          </a:p>
        </p:txBody>
      </p:sp>
      <p:sp>
        <p:nvSpPr>
          <p:cNvPr id="6" name="CuadroTexto 5">
            <a:extLst>
              <a:ext uri="{FF2B5EF4-FFF2-40B4-BE49-F238E27FC236}">
                <a16:creationId xmlns:a16="http://schemas.microsoft.com/office/drawing/2014/main" id="{B07BD3AE-AC60-2F5D-8EEC-C6A1CD905CA1}"/>
              </a:ext>
            </a:extLst>
          </p:cNvPr>
          <p:cNvSpPr txBox="1"/>
          <p:nvPr/>
        </p:nvSpPr>
        <p:spPr>
          <a:xfrm>
            <a:off x="30916" y="1334045"/>
            <a:ext cx="5993800" cy="2385268"/>
          </a:xfrm>
          <a:prstGeom prst="rect">
            <a:avLst/>
          </a:prstGeom>
          <a:noFill/>
        </p:spPr>
        <p:txBody>
          <a:bodyPr wrap="square" rtlCol="0">
            <a:spAutoFit/>
          </a:bodyPr>
          <a:lstStyle/>
          <a:p>
            <a:pPr>
              <a:spcBef>
                <a:spcPts val="600"/>
              </a:spcBef>
            </a:pPr>
            <a:r>
              <a:rPr lang="es-ES" b="1" dirty="0"/>
              <a:t>Al ser dirigida por espíritus demoníacos, Babilonia ha engañado al mundo con su “vino” de doctrinas humanas (Ap. 18:2-3; 14:8). Al mismo tiempo, ridiculiza y persigue a la pequeña minoría que se atreve a seguir adorando a Dios de forma contraria a la mayoría (Ap. 12:17).</a:t>
            </a:r>
          </a:p>
          <a:p>
            <a:pPr>
              <a:spcBef>
                <a:spcPts val="600"/>
              </a:spcBef>
            </a:pPr>
            <a:r>
              <a:rPr lang="es-ES" b="1" dirty="0"/>
              <a:t>Pero este pequeño grupo es el que adora a Dios tal como Él mismo lo ha dicho en su Palabra, es decir, en el día de sábado (</a:t>
            </a:r>
            <a:r>
              <a:rPr lang="es-ES" b="1" dirty="0" err="1"/>
              <a:t>Éx</a:t>
            </a:r>
            <a:r>
              <a:rPr lang="es-ES" b="1" dirty="0"/>
              <a:t>. 20:8-11; Ez. 20:20).</a:t>
            </a:r>
          </a:p>
        </p:txBody>
      </p:sp>
      <p:pic>
        <p:nvPicPr>
          <p:cNvPr id="4" name="Imagen 3" descr="Imagen que contiene alimentos&#10;&#10;Descripción generada automáticamente">
            <a:extLst>
              <a:ext uri="{FF2B5EF4-FFF2-40B4-BE49-F238E27FC236}">
                <a16:creationId xmlns:a16="http://schemas.microsoft.com/office/drawing/2014/main" id="{B501E324-71AA-1C3F-12B3-4AC6DD4C45F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3509" y="3727043"/>
            <a:ext cx="2403987" cy="1328009"/>
          </a:xfrm>
          <a:prstGeom prst="snip2DiagRect">
            <a:avLst>
              <a:gd name="adj1" fmla="val 13882"/>
              <a:gd name="adj2" fmla="val 16667"/>
            </a:avLst>
          </a:prstGeom>
          <a:solidFill>
            <a:srgbClr val="FFFFFF">
              <a:shade val="85000"/>
            </a:srgbClr>
          </a:solidFill>
          <a:ln w="38100" cap="sq">
            <a:gradFill flip="none" rotWithShape="1">
              <a:gsLst>
                <a:gs pos="0">
                  <a:srgbClr val="00B0F0"/>
                </a:gs>
                <a:gs pos="38000">
                  <a:srgbClr val="00B0F0"/>
                </a:gs>
                <a:gs pos="62000">
                  <a:srgbClr val="C00000"/>
                </a:gs>
                <a:gs pos="100000">
                  <a:srgbClr val="C00000"/>
                </a:gs>
              </a:gsLst>
              <a:lin ang="1200000" scaled="0"/>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grupo de personas frente a una tienda&#10;&#10;Descripción generada automáticamente con confianza media">
            <a:extLst>
              <a:ext uri="{FF2B5EF4-FFF2-40B4-BE49-F238E27FC236}">
                <a16:creationId xmlns:a16="http://schemas.microsoft.com/office/drawing/2014/main" id="{B435F1A8-7275-92CD-F913-5BE6E00AF8C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13207" y="2845701"/>
            <a:ext cx="2985129" cy="2238847"/>
          </a:xfrm>
          <a:prstGeom prst="roundRect">
            <a:avLst>
              <a:gd name="adj" fmla="val 4167"/>
            </a:avLst>
          </a:prstGeom>
          <a:solidFill>
            <a:srgbClr val="FFFFFF"/>
          </a:solidFill>
          <a:ln w="38100" cap="sq">
            <a:solidFill>
              <a:schemeClr val="accent2">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4B3EB92A-68F2-4837-D280-06AEDD8281D6}"/>
              </a:ext>
            </a:extLst>
          </p:cNvPr>
          <p:cNvSpPr txBox="1"/>
          <p:nvPr/>
        </p:nvSpPr>
        <p:spPr>
          <a:xfrm>
            <a:off x="2569114" y="3635194"/>
            <a:ext cx="3536719" cy="1477328"/>
          </a:xfrm>
          <a:prstGeom prst="rect">
            <a:avLst/>
          </a:prstGeom>
          <a:noFill/>
        </p:spPr>
        <p:txBody>
          <a:bodyPr wrap="square">
            <a:spAutoFit/>
          </a:bodyPr>
          <a:lstStyle/>
          <a:p>
            <a:pPr>
              <a:spcBef>
                <a:spcPts val="600"/>
              </a:spcBef>
            </a:pPr>
            <a:r>
              <a:rPr lang="es-ES" b="1" dirty="0"/>
              <a:t>Por esta razón, el remanente fiel llama al mundo a adorar al Creador, y anuncia la caída de Babilonia, que ha enseñado un falso día de adoración (Ap. 14:7-8).</a:t>
            </a:r>
          </a:p>
        </p:txBody>
      </p:sp>
      <p:pic>
        <p:nvPicPr>
          <p:cNvPr id="12" name="Imagen 11" descr="Un dibujo de una mujer con un vestido de color naranja&#10;&#10;Descripción generada automáticamente con confianza media">
            <a:extLst>
              <a:ext uri="{FF2B5EF4-FFF2-40B4-BE49-F238E27FC236}">
                <a16:creationId xmlns:a16="http://schemas.microsoft.com/office/drawing/2014/main" id="{EAD7E728-BD8A-8502-466D-899935BE49C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383591" y="706184"/>
            <a:ext cx="2723536" cy="2042652"/>
          </a:xfrm>
          <a:prstGeom prst="rect">
            <a:avLst/>
          </a:prstGeom>
          <a:ln w="38100" cap="rnd">
            <a:solidFill>
              <a:schemeClr val="accent4">
                <a:lumMod val="60000"/>
                <a:lumOff val="4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38448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par>
                          <p:cTn id="30" fill="hold">
                            <p:stCondLst>
                              <p:cond delay="2000"/>
                            </p:stCondLst>
                            <p:childTnLst>
                              <p:par>
                                <p:cTn id="31" presetID="4" presetClass="entr" presetSubtype="3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ox(out)">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4"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ppt_x</p:attrName>
                                        </p:attrNameLst>
                                      </p:cBhvr>
                                      <p:tavLst>
                                        <p:tav tm="0">
                                          <p:val>
                                            <p:strVal val="#ppt_x"/>
                                          </p:val>
                                        </p:tav>
                                        <p:tav tm="100000">
                                          <p:val>
                                            <p:strVal val="#ppt_x"/>
                                          </p:val>
                                        </p:tav>
                                      </p:tavLst>
                                    </p:anim>
                                    <p:anim calcmode="lin" valueType="num">
                                      <p:cBhvr>
                                        <p:cTn id="39" dur="500" fill="hold"/>
                                        <p:tgtEl>
                                          <p:spTgt spid="12"/>
                                        </p:tgtEl>
                                        <p:attrNameLst>
                                          <p:attrName>ppt_y</p:attrName>
                                        </p:attrNameLst>
                                      </p:cBhvr>
                                      <p:tavLst>
                                        <p:tav tm="0">
                                          <p:val>
                                            <p:strVal val="#ppt_y+#ppt_h/2"/>
                                          </p:val>
                                        </p:tav>
                                        <p:tav tm="100000">
                                          <p:val>
                                            <p:strVal val="#ppt_y"/>
                                          </p:val>
                                        </p:tav>
                                      </p:tavLst>
                                    </p:anim>
                                    <p:anim calcmode="lin" valueType="num">
                                      <p:cBhvr>
                                        <p:cTn id="40" dur="500" fill="hold"/>
                                        <p:tgtEl>
                                          <p:spTgt spid="12"/>
                                        </p:tgtEl>
                                        <p:attrNameLst>
                                          <p:attrName>ppt_w</p:attrName>
                                        </p:attrNameLst>
                                      </p:cBhvr>
                                      <p:tavLst>
                                        <p:tav tm="0">
                                          <p:val>
                                            <p:strVal val="#ppt_w"/>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animEffect transition="in" filter="wipe(left)">
                                      <p:cBhvr>
                                        <p:cTn id="45" dur="500"/>
                                        <p:tgtEl>
                                          <p:spTgt spid="6">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nodeType="clickEffect">
                                  <p:stCondLst>
                                    <p:cond delay="0"/>
                                  </p:stCondLst>
                                  <p:childTnLst>
                                    <p:animEffect transition="out" filter="fade">
                                      <p:cBhvr>
                                        <p:cTn id="49" dur="500" tmFilter="0, 0; .2, .5; .8, .5; 1, 0"/>
                                        <p:tgtEl>
                                          <p:spTgt spid="8"/>
                                        </p:tgtEl>
                                      </p:cBhvr>
                                    </p:animEffect>
                                    <p:animScale>
                                      <p:cBhvr>
                                        <p:cTn id="50" dur="250" autoRev="1" fill="hold"/>
                                        <p:tgtEl>
                                          <p:spTgt spid="8"/>
                                        </p:tgtEl>
                                      </p:cBhvr>
                                      <p:by x="105000" y="105000"/>
                                    </p:animScale>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6">
                                            <p:txEl>
                                              <p:pRg st="1" end="1"/>
                                            </p:txEl>
                                          </p:spTgt>
                                        </p:tgtEl>
                                        <p:attrNameLst>
                                          <p:attrName>style.visibility</p:attrName>
                                        </p:attrNameLst>
                                      </p:cBhvr>
                                      <p:to>
                                        <p:strVal val="visible"/>
                                      </p:to>
                                    </p:set>
                                    <p:animEffect transition="in" filter="wipe(left)">
                                      <p:cBhvr>
                                        <p:cTn id="54" dur="500"/>
                                        <p:tgtEl>
                                          <p:spTgt spid="6">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500" fill="hold"/>
                                        <p:tgtEl>
                                          <p:spTgt spid="4"/>
                                        </p:tgtEl>
                                        <p:attrNameLst>
                                          <p:attrName>ppt_x</p:attrName>
                                        </p:attrNameLst>
                                      </p:cBhvr>
                                      <p:tavLst>
                                        <p:tav tm="0">
                                          <p:val>
                                            <p:strVal val="0-#ppt_w/2"/>
                                          </p:val>
                                        </p:tav>
                                        <p:tav tm="100000">
                                          <p:val>
                                            <p:strVal val="#ppt_x"/>
                                          </p:val>
                                        </p:tav>
                                      </p:tavLst>
                                    </p:anim>
                                    <p:anim calcmode="lin" valueType="num">
                                      <p:cBhvr additive="base">
                                        <p:cTn id="60" dur="500" fill="hold"/>
                                        <p:tgtEl>
                                          <p:spTgt spid="4"/>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0-#ppt_w/2"/>
                                          </p:val>
                                        </p:tav>
                                        <p:tav tm="100000">
                                          <p:val>
                                            <p:strVal val="#ppt_x"/>
                                          </p:val>
                                        </p:tav>
                                      </p:tavLst>
                                    </p:anim>
                                    <p:anim calcmode="lin" valueType="num">
                                      <p:cBhvr additive="base">
                                        <p:cTn id="6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0" grpId="0"/>
    </p:bldLst>
  </p:timing>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990099"/>
      </a:accent5>
      <a:accent6>
        <a:srgbClr val="70AD47"/>
      </a:accent6>
      <a:hlink>
        <a:srgbClr val="0563C1"/>
      </a:hlink>
      <a:folHlink>
        <a:srgbClr val="2992FA"/>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416</TotalTime>
  <Words>1103</Words>
  <Application>Microsoft Office PowerPoint</Application>
  <PresentationFormat>Presentación en pantalla (16:9)</PresentationFormat>
  <Paragraphs>44</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Calibri Light</vt:lpstr>
      <vt:lpstr>Constantia</vt:lpstr>
      <vt:lpstr>Comic Sans MS</vt:lpstr>
      <vt:lpstr>Calibri</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Raúl Medina</cp:lastModifiedBy>
  <cp:revision>54</cp:revision>
  <dcterms:created xsi:type="dcterms:W3CDTF">2023-05-13T14:14:45Z</dcterms:created>
  <dcterms:modified xsi:type="dcterms:W3CDTF">2023-05-26T04:08:52Z</dcterms:modified>
</cp:coreProperties>
</file>